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9A5108-ECB8-40D6-8A7C-304F45701915}" type="datetimeFigureOut">
              <a:rPr lang="es-CO" smtClean="0"/>
              <a:pPr/>
              <a:t>01/01/2001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A62073-4964-47BD-A395-9A6B652C4DCB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INFORMACION FRANCISCO\MEMORIA\LOGO\MINISTERIO_EF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3096"/>
            <a:ext cx="2592288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Elipse"/>
          <p:cNvSpPr/>
          <p:nvPr/>
        </p:nvSpPr>
        <p:spPr>
          <a:xfrm>
            <a:off x="0" y="1124744"/>
            <a:ext cx="9144000" cy="3528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1907704" y="1412776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2012 / 2015</a:t>
            </a:r>
            <a:endParaRPr lang="es-CO" sz="36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2564904"/>
            <a:ext cx="835292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>MEJOR JUNTOS</a:t>
            </a:r>
            <a:endParaRPr lang="es-ES" sz="115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gency FB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067944" y="5229200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ndalus" pitchFamily="2" charset="-78"/>
              </a:rPr>
              <a:t>LAS PERSONAS CORRECTAS EN EL LUGAR CORRECTO                   </a:t>
            </a:r>
            <a:br>
              <a:rPr lang="es-CO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ndalus" pitchFamily="2" charset="-78"/>
              </a:rPr>
            </a:br>
            <a:r>
              <a:rPr lang="es-CO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cs typeface="Andalus" pitchFamily="2" charset="-78"/>
              </a:rPr>
              <a:t> = MULTIPLICACIÓN</a:t>
            </a:r>
            <a:endParaRPr lang="es-CO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INFORMACION FRANCISCO\MEMORIA\LOGO\MINISTERIO_EF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527277"/>
            <a:ext cx="6301208" cy="233072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b="1" dirty="0" smtClean="0">
                <a:latin typeface="Algerian" pitchFamily="82" charset="0"/>
              </a:rPr>
              <a:t>   </a:t>
            </a:r>
            <a:r>
              <a:rPr lang="es-CO" b="1" dirty="0" smtClean="0">
                <a:solidFill>
                  <a:schemeClr val="tx2">
                    <a:lumMod val="50000"/>
                  </a:schemeClr>
                </a:solidFill>
                <a:latin typeface="Agency FB" pitchFamily="34" charset="0"/>
              </a:rPr>
              <a:t>SER UN MINISTERIO DETERMINADO EN LOS PROPOSITOS  DE DIOS, RESTAURANDO EL VALOR ESENCIAL DE LAS PERSONAS, CON IDENTIDAD Y ACTIVIDAD DE LA PALABRA DE DIOS, CON UNA PROFUNDA PASIÓN POR SU PRESENCIA; QUE MEDIANTE LA ORACIÓN Y LA ACCION POR LAS ALMAS ESTEMOS DISPUESTOS A LUCHAR POR GANAR LA BATALLA DE LA FE, PARA QUE EL SEÑOR CUMPLA SU PROPOSITO EN ELLAS.</a:t>
            </a:r>
            <a:endParaRPr lang="es-CO" b="1" dirty="0">
              <a:solidFill>
                <a:schemeClr val="tx2">
                  <a:lumMod val="50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07704" y="476673"/>
            <a:ext cx="5400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all" spc="0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visión</a:t>
            </a:r>
            <a:endParaRPr lang="es-ES" sz="8000" b="1" cap="all" spc="0" dirty="0">
              <a:ln w="9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INFORMACION FRANCISCO\MEMORIA\LOGO\MINISTERIO_EF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861048"/>
            <a:ext cx="6301208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O" b="1" dirty="0" smtClean="0">
                <a:solidFill>
                  <a:schemeClr val="tx2">
                    <a:lumMod val="50000"/>
                  </a:schemeClr>
                </a:solidFill>
                <a:latin typeface="Agency FB" pitchFamily="34" charset="0"/>
              </a:rPr>
              <a:t>    PROMOVER EL DESARROLLO INTEGRAL DE CADA MIEMBRO, FORTALECIENDOLES EN PRINCIPIOS Y VALORES FAMILIARES, MOTIVANDOLES A LLEVAR EL EVANGELIO DE JESUCRISTO A LA COMUNIDAD A TRAVES DE PROGRAMAS DE APOYO, UTILIZANDO LITERATURA ESCRITA, MÚSICA, PREDICACIONES EN AUDIOS Y MEDIOS ELECTRONICOS QUE CAPACITEN A SUS CONVERTIDOS, CON APLICACIÓN DE PRINCIPIOS BIBLICOS Y DISCIPLINAS ESPIRITUALES.</a:t>
            </a:r>
            <a:endParaRPr lang="es-CO" b="1" dirty="0">
              <a:solidFill>
                <a:schemeClr val="tx2">
                  <a:lumMod val="50000"/>
                </a:schemeClr>
              </a:solidFill>
              <a:latin typeface="Agency FB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83768" y="260648"/>
            <a:ext cx="39604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all" spc="0" dirty="0" smtClean="0">
                <a:ln w="9000" cmpd="sng">
                  <a:solidFill>
                    <a:srgbClr val="CC0066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MISIÓN</a:t>
            </a:r>
            <a:endParaRPr lang="es-ES" sz="7200" b="1" cap="all" spc="0" dirty="0">
              <a:ln w="9000" cmpd="sng">
                <a:solidFill>
                  <a:srgbClr val="CC0066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INFORMACION FRANCISCO\MEMORIA\LOGO\MINISTERIO_EF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013176"/>
            <a:ext cx="3636912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6724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CO" sz="3600" b="1" dirty="0" smtClean="0">
                <a:solidFill>
                  <a:srgbClr val="C00000"/>
                </a:solidFill>
                <a:latin typeface="Agency FB" pitchFamily="34" charset="0"/>
              </a:rPr>
              <a:t>    BIENVENIDOS A UN CAMBIO RADICAL Y PODEROSO EN SUS VIDAS, SOMOS UNA IGLESIA MISIONAL QUE DIFUNDE EL EVANGELIO EN LA CIUDAD DE CARTAGENA Y SUS ALREDEDORES.</a:t>
            </a:r>
          </a:p>
          <a:p>
            <a:pPr algn="just">
              <a:buFont typeface="Wingdings" pitchFamily="2" charset="2"/>
              <a:buChar char="q"/>
            </a:pPr>
            <a:r>
              <a:rPr lang="es-CO" sz="3600" b="1" dirty="0" smtClean="0">
                <a:solidFill>
                  <a:srgbClr val="002060"/>
                </a:solidFill>
                <a:latin typeface="Agency FB" pitchFamily="34" charset="0"/>
              </a:rPr>
              <a:t>   ESTAMOS PARA COMPARTIRLES TODO LO QUE DIOS NOS HA DADO.</a:t>
            </a:r>
            <a:endParaRPr lang="es-CO" sz="3600" b="1" dirty="0">
              <a:solidFill>
                <a:srgbClr val="002060"/>
              </a:solidFill>
              <a:latin typeface="Agency FB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39752" y="404664"/>
            <a:ext cx="41965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IGLESIA CRISTIANA</a:t>
            </a:r>
            <a:endParaRPr lang="es-ES" sz="5300" b="1" cap="all" spc="0" dirty="0">
              <a:ln w="9000" cmpd="sng">
                <a:solidFill>
                  <a:srgbClr val="C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89601" y="908720"/>
            <a:ext cx="57968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all" dirty="0" smtClean="0">
                <a:ln w="9000" cmpd="sng">
                  <a:solidFill>
                    <a:srgbClr val="CC0066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EFATA – </a:t>
            </a:r>
            <a:r>
              <a:rPr lang="es-ES" sz="4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RECIBIREIS</a:t>
            </a:r>
            <a:r>
              <a:rPr lang="es-ES" sz="4000" b="1" cap="all" dirty="0" smtClean="0">
                <a:ln w="9000" cmpd="sng">
                  <a:solidFill>
                    <a:srgbClr val="CC0066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PODER</a:t>
            </a:r>
            <a:endParaRPr lang="es-ES" sz="4000" b="1" cap="all" spc="0" dirty="0">
              <a:ln w="9000" cmpd="sng">
                <a:solidFill>
                  <a:srgbClr val="CC0066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03848" y="1484784"/>
            <a:ext cx="22064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HECHOS 1.8</a:t>
            </a:r>
            <a:endParaRPr lang="es-ES" sz="5400" b="1" cap="all" spc="0" dirty="0">
              <a:ln w="9000" cmpd="sng">
                <a:solidFill>
                  <a:srgbClr val="C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 w="3492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es-CO" sz="4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CC0066"/>
                </a:solidFill>
                <a:latin typeface="+mn-lt"/>
              </a:rPr>
              <a:t>PLANEACIÓN ESTRATEGICA</a:t>
            </a:r>
            <a:endParaRPr lang="es-CO" sz="48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CC0066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1. CAMPAÑA DE ORACIÓN 40 DIAS</a:t>
            </a:r>
          </a:p>
          <a:p>
            <a:pPr>
              <a:buNone/>
            </a:pP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2. SELECCIONAR UN EQUIPO PARA EL TRABAJO        </a:t>
            </a:r>
            <a:r>
              <a:rPr lang="es-CO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”MEJOR  JUNTOS”</a:t>
            </a:r>
            <a:endParaRPr lang="es-CO" sz="2800" b="1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  <a:p>
            <a:pPr>
              <a:buNone/>
            </a:pP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3. SELECCIÓN DE LIDERES CON TRABAJO Y REPORTE.</a:t>
            </a:r>
          </a:p>
          <a:p>
            <a:pPr>
              <a:buNone/>
            </a:pP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4. SE CONVOCARÁ A UNA REUNIÓN DE I DIA DE TRABAJO.</a:t>
            </a:r>
          </a:p>
          <a:p>
            <a:pPr>
              <a:buNone/>
            </a:pP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5. ES EL INICIO DE LA VISIÓN INSPIRADA          </a:t>
            </a:r>
            <a:r>
              <a:rPr lang="es-CO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latin typeface="Agency FB" pitchFamily="34" charset="0"/>
              </a:rPr>
              <a:t>2012 / 2015.</a:t>
            </a:r>
            <a:endParaRPr lang="es-CO" sz="2800" b="1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C0066"/>
              </a:solidFill>
              <a:latin typeface="Agency FB" pitchFamily="34" charset="0"/>
            </a:endParaRPr>
          </a:p>
          <a:p>
            <a:pPr>
              <a:buNone/>
            </a:pP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6. CONVOCADOS AL DESARROLLO DE LA MISIÓN - EL PAPEL QUE LA IGLESIA DESARROLLARÁ.</a:t>
            </a:r>
          </a:p>
          <a:p>
            <a:pPr>
              <a:buNone/>
            </a:pP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7. VALORES CENTRALES: SISTEMA INTERNO - ESTATUTOS, SERVICIOS, COMPROMISOS, DECISIONES.</a:t>
            </a:r>
          </a:p>
          <a:p>
            <a:pPr>
              <a:buNone/>
            </a:pPr>
            <a:r>
              <a:rPr lang="es-CO" sz="2800" b="1" dirty="0" smtClean="0">
                <a:solidFill>
                  <a:schemeClr val="tx2"/>
                </a:solidFill>
                <a:latin typeface="Agency FB" pitchFamily="34" charset="0"/>
              </a:rPr>
              <a:t>8. </a:t>
            </a:r>
            <a:r>
              <a:rPr lang="es-CO" sz="2800" b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EVALUACIÓN AMBIENTAL - VISIÓN GENERAL.</a:t>
            </a:r>
            <a:endParaRPr lang="es-CO" sz="2800" dirty="0">
              <a:solidFill>
                <a:schemeClr val="accent1">
                  <a:lumMod val="5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40160"/>
          </a:xfr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s-CO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METODOLOGIA </a:t>
            </a:r>
            <a:br>
              <a:rPr lang="es-CO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CO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CRONOGRAMA DE LA VISION</a:t>
            </a:r>
            <a:br>
              <a:rPr lang="es-CO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CO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“MEJOR JUNTOS”</a:t>
            </a:r>
            <a:endParaRPr lang="es-CO" sz="32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s-CO" sz="51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</a:t>
            </a:r>
            <a:r>
              <a:rPr lang="es-CO" sz="5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APAS</a:t>
            </a:r>
            <a:r>
              <a:rPr lang="es-CO" sz="5100" b="1" dirty="0" smtClean="0"/>
              <a:t>                                </a:t>
            </a:r>
            <a:r>
              <a:rPr lang="es-CO" sz="5100" b="1" dirty="0" smtClean="0">
                <a:solidFill>
                  <a:srgbClr val="FF0000"/>
                </a:solidFill>
              </a:rPr>
              <a:t> 2012   2013  2014  2015</a:t>
            </a:r>
          </a:p>
          <a:p>
            <a:pPr>
              <a:buNone/>
            </a:pPr>
            <a:endParaRPr lang="es-CO" sz="5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s-CO" sz="3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</a:rPr>
              <a:t>1. PRESENTACIÓN    </a:t>
            </a:r>
            <a:r>
              <a:rPr lang="es-CO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</a:t>
            </a:r>
            <a:r>
              <a:rPr lang="es-CO" sz="3800" b="1" dirty="0" smtClean="0">
                <a:solidFill>
                  <a:srgbClr val="FF0000"/>
                </a:solidFill>
              </a:rPr>
              <a:t>#</a:t>
            </a:r>
          </a:p>
          <a:p>
            <a:endParaRPr lang="es-CO" sz="3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s-CO" sz="3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</a:rPr>
              <a:t>2. IMPLENTACIÓN   </a:t>
            </a:r>
            <a:r>
              <a:rPr lang="es-CO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s-CO" sz="3800" b="1" dirty="0" smtClean="0">
                <a:solidFill>
                  <a:srgbClr val="FF0000"/>
                </a:solidFill>
              </a:rPr>
              <a:t>#             #</a:t>
            </a:r>
          </a:p>
          <a:p>
            <a:endParaRPr lang="es-CO" sz="3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s-CO" sz="3800" b="1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C0066"/>
              </a:solidFill>
            </a:endParaRPr>
          </a:p>
          <a:p>
            <a:pPr>
              <a:buNone/>
            </a:pPr>
            <a:r>
              <a:rPr lang="es-CO" sz="3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</a:rPr>
              <a:t>3. </a:t>
            </a:r>
            <a:r>
              <a:rPr lang="es-CO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</a:rPr>
              <a:t>EJECUCIÓN Y CONTROL</a:t>
            </a:r>
            <a:r>
              <a:rPr lang="es-CO" sz="3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</a:rPr>
              <a:t>      </a:t>
            </a:r>
            <a:r>
              <a:rPr lang="es-CO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</a:t>
            </a:r>
            <a:r>
              <a:rPr lang="es-CO" sz="3800" b="1" dirty="0" smtClean="0">
                <a:solidFill>
                  <a:srgbClr val="FF0000"/>
                </a:solidFill>
              </a:rPr>
              <a:t>#             #             #   </a:t>
            </a:r>
            <a:r>
              <a:rPr lang="es-CO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</a:p>
          <a:p>
            <a:endParaRPr lang="es-CO" sz="29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s-CO" sz="45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s-CO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CONCLUCIÓN Y EVALUACIÓN FINAL</a:t>
            </a:r>
            <a:r>
              <a:rPr lang="es-CO" sz="3800" b="1" dirty="0" smtClean="0"/>
              <a:t>                                                                </a:t>
            </a:r>
            <a:r>
              <a:rPr lang="es-CO" sz="3800" b="1" dirty="0" smtClean="0">
                <a:solidFill>
                  <a:srgbClr val="FF0000"/>
                </a:solidFill>
              </a:rPr>
              <a:t>#</a:t>
            </a:r>
            <a:r>
              <a:rPr lang="es-CO" sz="3800" b="1" dirty="0" smtClean="0"/>
              <a:t>   </a:t>
            </a:r>
            <a:r>
              <a:rPr lang="es-CO" sz="2800" b="1" dirty="0" smtClean="0"/>
              <a:t>                                                                                              </a:t>
            </a:r>
          </a:p>
          <a:p>
            <a:pPr>
              <a:buNone/>
            </a:pPr>
            <a:r>
              <a:rPr lang="es-CO" sz="2800" b="1" dirty="0" smtClean="0"/>
              <a:t>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s-CO" sz="4000" b="1" dirty="0" smtClean="0"/>
              <a:t>     </a:t>
            </a:r>
          </a:p>
          <a:p>
            <a:endParaRPr lang="es-CO" sz="44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71055" y="2132856"/>
          <a:ext cx="8133393" cy="693471"/>
        </p:xfrm>
        <a:graphic>
          <a:graphicData uri="http://schemas.openxmlformats.org/drawingml/2006/table">
            <a:tbl>
              <a:tblPr/>
              <a:tblGrid>
                <a:gridCol w="8133393"/>
              </a:tblGrid>
              <a:tr h="693471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7544" y="2852937"/>
          <a:ext cx="8133393" cy="2880320"/>
        </p:xfrm>
        <a:graphic>
          <a:graphicData uri="http://schemas.openxmlformats.org/drawingml/2006/table">
            <a:tbl>
              <a:tblPr/>
              <a:tblGrid>
                <a:gridCol w="8133393"/>
              </a:tblGrid>
              <a:tr h="288032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211960" y="2132856"/>
          <a:ext cx="4392488" cy="3600400"/>
        </p:xfrm>
        <a:graphic>
          <a:graphicData uri="http://schemas.openxmlformats.org/drawingml/2006/table">
            <a:tbl>
              <a:tblPr/>
              <a:tblGrid>
                <a:gridCol w="4392488"/>
              </a:tblGrid>
              <a:tr h="360040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84909" y="2852936"/>
          <a:ext cx="8119539" cy="768642"/>
        </p:xfrm>
        <a:graphic>
          <a:graphicData uri="http://schemas.openxmlformats.org/drawingml/2006/table">
            <a:tbl>
              <a:tblPr/>
              <a:tblGrid>
                <a:gridCol w="8119539"/>
              </a:tblGrid>
              <a:tr h="768642">
                <a:tc>
                  <a:txBody>
                    <a:bodyPr/>
                    <a:lstStyle/>
                    <a:p>
                      <a:r>
                        <a:rPr lang="es-CO" dirty="0" smtClean="0"/>
                        <a:t>                                      </a:t>
                      </a:r>
                    </a:p>
                    <a:p>
                      <a:r>
                        <a:rPr lang="es-CO" baseline="0" dirty="0" smtClean="0"/>
                        <a:t>                                      </a:t>
                      </a:r>
                      <a:endParaRPr lang="es-C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84909" y="3643745"/>
          <a:ext cx="8119539" cy="706582"/>
        </p:xfrm>
        <a:graphic>
          <a:graphicData uri="http://schemas.openxmlformats.org/drawingml/2006/table">
            <a:tbl>
              <a:tblPr/>
              <a:tblGrid>
                <a:gridCol w="8119539"/>
              </a:tblGrid>
              <a:tr h="70658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484909" y="4364182"/>
          <a:ext cx="8119539" cy="576986"/>
        </p:xfrm>
        <a:graphic>
          <a:graphicData uri="http://schemas.openxmlformats.org/drawingml/2006/table">
            <a:tbl>
              <a:tblPr/>
              <a:tblGrid>
                <a:gridCol w="8119539"/>
              </a:tblGrid>
              <a:tr h="576986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323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Diapositiva 1</vt:lpstr>
      <vt:lpstr>Diapositiva 2</vt:lpstr>
      <vt:lpstr>Diapositiva 3</vt:lpstr>
      <vt:lpstr>Diapositiva 4</vt:lpstr>
      <vt:lpstr>PLANEACIÓN ESTRATEGICA</vt:lpstr>
      <vt:lpstr>METODOLOGIA  CRONOGRAMA DE LA VISION “MEJOR JUNTOS”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tania malo</dc:creator>
  <cp:lastModifiedBy>FANDTA</cp:lastModifiedBy>
  <cp:revision>4</cp:revision>
  <dcterms:created xsi:type="dcterms:W3CDTF">2012-03-14T09:27:27Z</dcterms:created>
  <dcterms:modified xsi:type="dcterms:W3CDTF">2001-01-01T06:29:50Z</dcterms:modified>
</cp:coreProperties>
</file>