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5" r:id="rId4"/>
    <p:sldId id="266" r:id="rId5"/>
    <p:sldId id="26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9" r:id="rId1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C6C3A2-0B95-4AD4-9A53-F9EA0F40D7F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3303FAA-F5F6-4A7E-9910-6EF883FBF5EA}">
      <dgm:prSet phldrT="[Texto]" custT="1"/>
      <dgm:spPr/>
      <dgm:t>
        <a:bodyPr/>
        <a:lstStyle/>
        <a:p>
          <a:r>
            <a:rPr lang="es-ES" sz="4000" dirty="0"/>
            <a:t>NUESTRO TERRITORIO</a:t>
          </a:r>
          <a:endParaRPr lang="es-CO" sz="4000" dirty="0"/>
        </a:p>
      </dgm:t>
    </dgm:pt>
    <dgm:pt modelId="{DFCFA8F8-1E0D-4D5C-B2C7-36006E9B7E77}" type="parTrans" cxnId="{D04C3CC9-A774-47D2-A22C-BEE17A0474E1}">
      <dgm:prSet/>
      <dgm:spPr/>
      <dgm:t>
        <a:bodyPr/>
        <a:lstStyle/>
        <a:p>
          <a:endParaRPr lang="es-CO"/>
        </a:p>
      </dgm:t>
    </dgm:pt>
    <dgm:pt modelId="{DCB643A1-938A-4C0B-B402-789FC7270723}" type="sibTrans" cxnId="{D04C3CC9-A774-47D2-A22C-BEE17A0474E1}">
      <dgm:prSet/>
      <dgm:spPr/>
      <dgm:t>
        <a:bodyPr/>
        <a:lstStyle/>
        <a:p>
          <a:endParaRPr lang="es-CO"/>
        </a:p>
      </dgm:t>
    </dgm:pt>
    <dgm:pt modelId="{5341BF03-6AAB-4280-945F-4160F6CFF2B7}" type="pres">
      <dgm:prSet presAssocID="{C8C6C3A2-0B95-4AD4-9A53-F9EA0F40D7FA}" presName="linear" presStyleCnt="0">
        <dgm:presLayoutVars>
          <dgm:animLvl val="lvl"/>
          <dgm:resizeHandles val="exact"/>
        </dgm:presLayoutVars>
      </dgm:prSet>
      <dgm:spPr/>
    </dgm:pt>
    <dgm:pt modelId="{3714E03F-D70A-40CF-9E5F-8C273D247F85}" type="pres">
      <dgm:prSet presAssocID="{E3303FAA-F5F6-4A7E-9910-6EF883FBF5EA}" presName="parentText" presStyleLbl="node1" presStyleIdx="0" presStyleCnt="1" custScaleY="42580" custLinFactY="-21909" custLinFactNeighborX="2854" custLinFactNeighborY="-100000">
        <dgm:presLayoutVars>
          <dgm:chMax val="0"/>
          <dgm:bulletEnabled val="1"/>
        </dgm:presLayoutVars>
      </dgm:prSet>
      <dgm:spPr/>
    </dgm:pt>
  </dgm:ptLst>
  <dgm:cxnLst>
    <dgm:cxn modelId="{D049BFAB-1BEB-4C93-8E7E-A6A228AA903A}" type="presOf" srcId="{C8C6C3A2-0B95-4AD4-9A53-F9EA0F40D7FA}" destId="{5341BF03-6AAB-4280-945F-4160F6CFF2B7}" srcOrd="0" destOrd="0" presId="urn:microsoft.com/office/officeart/2005/8/layout/vList2"/>
    <dgm:cxn modelId="{D04C3CC9-A774-47D2-A22C-BEE17A0474E1}" srcId="{C8C6C3A2-0B95-4AD4-9A53-F9EA0F40D7FA}" destId="{E3303FAA-F5F6-4A7E-9910-6EF883FBF5EA}" srcOrd="0" destOrd="0" parTransId="{DFCFA8F8-1E0D-4D5C-B2C7-36006E9B7E77}" sibTransId="{DCB643A1-938A-4C0B-B402-789FC7270723}"/>
    <dgm:cxn modelId="{EF487EF0-3620-4141-A70E-6A9390426F40}" type="presOf" srcId="{E3303FAA-F5F6-4A7E-9910-6EF883FBF5EA}" destId="{3714E03F-D70A-40CF-9E5F-8C273D247F85}" srcOrd="0" destOrd="0" presId="urn:microsoft.com/office/officeart/2005/8/layout/vList2"/>
    <dgm:cxn modelId="{278CAE3A-A04F-45BC-9091-B00585AA2773}" type="presParOf" srcId="{5341BF03-6AAB-4280-945F-4160F6CFF2B7}" destId="{3714E03F-D70A-40CF-9E5F-8C273D247F8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4E03F-D70A-40CF-9E5F-8C273D247F85}">
      <dsp:nvSpPr>
        <dsp:cNvPr id="0" name=""/>
        <dsp:cNvSpPr/>
      </dsp:nvSpPr>
      <dsp:spPr>
        <a:xfrm>
          <a:off x="0" y="0"/>
          <a:ext cx="5477301" cy="5101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NUESTRO TERRITORIO</a:t>
          </a:r>
          <a:endParaRPr lang="es-CO" sz="4000" kern="1200" dirty="0"/>
        </a:p>
      </dsp:txBody>
      <dsp:txXfrm>
        <a:off x="24903" y="24903"/>
        <a:ext cx="5427495" cy="460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78F659-2836-4287-8FF0-5336EB48B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EE54DF-9033-40BE-857D-A5CD10CA9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A44FCC-457D-4601-9EFE-5E3FB7E4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A3CA-2082-4B88-B87A-8AA440C7B5BB}" type="datetimeFigureOut">
              <a:rPr lang="es-CO" smtClean="0"/>
              <a:t>10/02/2024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8213E5-232F-4FFE-801E-CA69E698D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DD5D1F-176A-42ED-813B-236EE7043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28F5-15FB-4320-A86A-CFC176CD6B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0638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8667B-8CDB-4DA9-AB39-1DDB5A4C9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35C4CB-483B-42AC-BE6E-5B04918C4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D5248D-81A6-4000-A96F-968371AB6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A3CA-2082-4B88-B87A-8AA440C7B5BB}" type="datetimeFigureOut">
              <a:rPr lang="es-CO" smtClean="0"/>
              <a:t>10/02/2024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C16F22-5919-40BB-A932-2F6E29E2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5B30C0-5999-4DB4-8705-B798A69A1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28F5-15FB-4320-A86A-CFC176CD6B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668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4C3696A-6529-4880-AF5D-D1E4D1D171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C6886F4-FB6E-438D-8A58-5966F2876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C3247D-2098-4992-81A9-7764423C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A3CA-2082-4B88-B87A-8AA440C7B5BB}" type="datetimeFigureOut">
              <a:rPr lang="es-CO" smtClean="0"/>
              <a:t>10/02/2024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94FF55-4567-411C-A588-82BF1B731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437A4D-6C52-42D4-ACFA-C4F5572B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28F5-15FB-4320-A86A-CFC176CD6B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287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9A8EE-3E59-4C49-9683-41E90FF93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9C2717-E4E8-4C80-8922-D5F49185F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4DFEE6-3376-400B-8652-2013758E6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A3CA-2082-4B88-B87A-8AA440C7B5BB}" type="datetimeFigureOut">
              <a:rPr lang="es-CO" smtClean="0"/>
              <a:t>10/02/2024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B3BAFF-420E-4299-8F2E-F37B207D6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663057-49FB-4716-9A97-4A520ABDB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28F5-15FB-4320-A86A-CFC176CD6B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672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743B2B-8ACF-4F22-B92F-70660F62F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AFD036-EA50-4517-BF8A-A57CFD2C6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9EAD46-4DEB-41FC-96A9-9FCB8DC93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A3CA-2082-4B88-B87A-8AA440C7B5BB}" type="datetimeFigureOut">
              <a:rPr lang="es-CO" smtClean="0"/>
              <a:t>10/02/2024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9EF620-6C4A-4FC8-85C0-D66DE92D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BF7330-F727-439E-A847-838CDD40B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28F5-15FB-4320-A86A-CFC176CD6B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4858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4C2017-58DC-4F7E-950B-345951021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DA10F4-847B-49D2-847D-FC3819704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CBF1F2-9C7D-4415-9451-271F4EB17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4AA019F-C20F-43D8-9053-2F2193577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A3CA-2082-4B88-B87A-8AA440C7B5BB}" type="datetimeFigureOut">
              <a:rPr lang="es-CO" smtClean="0"/>
              <a:t>10/02/2024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115FC6-E0F2-44E5-85DA-5B0EC05F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F5D5DF-2A31-44CB-BF7C-ABA7B2B69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28F5-15FB-4320-A86A-CFC176CD6B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1700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F595A-719D-4DBA-9626-16A7D580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9E356F-3868-4CBB-AA9E-D7F50D296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0FFB06-1CF1-42BD-82E2-FC1336BF3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4F387E7-5839-48EE-ADF6-99F9B38DC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25A94C-C8D3-451F-A33A-6DCF45F1A8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3FD9AB7-8572-4B42-9934-9EFCE81A1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A3CA-2082-4B88-B87A-8AA440C7B5BB}" type="datetimeFigureOut">
              <a:rPr lang="es-CO" smtClean="0"/>
              <a:t>10/02/2024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F4CCC32-F7E6-43CB-B8FD-4DFC0FF0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C12917D-FC64-4331-B941-925879FA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28F5-15FB-4320-A86A-CFC176CD6B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443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8B9828-EFFD-4759-A146-8C7301520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5610BA0-CEBA-4424-A9B4-0D04375D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A3CA-2082-4B88-B87A-8AA440C7B5BB}" type="datetimeFigureOut">
              <a:rPr lang="es-CO" smtClean="0"/>
              <a:t>10/02/2024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C9125BE-A6FF-40DB-A2D6-85E24AA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2AF1AF-A8DA-4BF8-80C3-DD3BBB36E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28F5-15FB-4320-A86A-CFC176CD6B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4719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7A741C5-F22B-4B37-8F6B-11550A91F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A3CA-2082-4B88-B87A-8AA440C7B5BB}" type="datetimeFigureOut">
              <a:rPr lang="es-CO" smtClean="0"/>
              <a:t>10/02/2024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0D56B76-AC17-4CAB-9AA8-BC1617B02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FBCE2E-552B-4304-87FA-177D4172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28F5-15FB-4320-A86A-CFC176CD6B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9674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8BA60-9170-4069-95D8-8D244DD5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C3ABA7-66B1-4C5E-8BDB-29DE17254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6BDBCF-B70C-4EAF-864F-170D347FA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D8E1D5-BE54-4362-8376-4E6E7E188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A3CA-2082-4B88-B87A-8AA440C7B5BB}" type="datetimeFigureOut">
              <a:rPr lang="es-CO" smtClean="0"/>
              <a:t>10/02/2024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4D5BFF-A198-4FC5-9E85-DB750B03D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918C53-925D-4B11-928B-70915E41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28F5-15FB-4320-A86A-CFC176CD6B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243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A084B-1619-40C6-8D6A-C0DAA608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4E13E7C-A350-40C8-871A-1058C318CC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4AF617-2C60-412E-8D10-9B6A6A475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71AA32-9AC1-4BDE-AA2D-4B470C782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A3CA-2082-4B88-B87A-8AA440C7B5BB}" type="datetimeFigureOut">
              <a:rPr lang="es-CO" smtClean="0"/>
              <a:t>10/02/2024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417A78-51B7-473F-AA37-E4BCA58D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4C37DF-3369-4C3C-A1F1-64A54CE2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28F5-15FB-4320-A86A-CFC176CD6B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764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6AFD3DF-1683-495C-AD31-E1DD62BFC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55D345-4B4E-4E43-ABD1-DF6B81845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B1B86F-4C44-4911-ACAF-1CE4AB63A7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0A3CA-2082-4B88-B87A-8AA440C7B5BB}" type="datetimeFigureOut">
              <a:rPr lang="es-CO" smtClean="0"/>
              <a:t>10/02/2024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4E9FF4-EB43-43DD-BD27-417CA8DED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ABCF9A-5222-4AC8-B677-8F7553ED4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428F5-15FB-4320-A86A-CFC176CD6B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520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hyperlink" Target="https://mapcarta.com/es/W136011725" TargetMode="External"/><Relationship Id="rId5" Type="http://schemas.openxmlformats.org/officeDocument/2006/relationships/diagramLayout" Target="../diagrams/layout1.xml"/><Relationship Id="rId10" Type="http://schemas.openxmlformats.org/officeDocument/2006/relationships/hyperlink" Target="https://mapcarta.com/es/N1527603828" TargetMode="External"/><Relationship Id="rId4" Type="http://schemas.openxmlformats.org/officeDocument/2006/relationships/diagramData" Target="../diagrams/data1.xml"/><Relationship Id="rId9" Type="http://schemas.openxmlformats.org/officeDocument/2006/relationships/hyperlink" Target="https://mapcarta.com/es/N152760391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www.biblegateway.com/passage/?search=Hechos%208%3A4-25&amp;version=LBLA#fes-LBLA-27181a" TargetMode="External"/><Relationship Id="rId7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www.biblegateway.com/passage/?search=Hechos%208%3A4-25&amp;version=LBLA#fes-LBLA-27183c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biblegateway.com/passage/?search=Hechos%208%3A4-25&amp;version=LBLA#fes-LBLA-27182b" TargetMode="External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014421D-B2E3-484A-A22C-CF63F9D2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910" y="4926887"/>
            <a:ext cx="1624084" cy="16175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7161DBA-847A-42A2-A829-CF8428085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36" y="313613"/>
            <a:ext cx="9275928" cy="23876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137797F-4AB6-4A16-9B78-2A8AFA3C1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91821"/>
            <a:ext cx="9144000" cy="2418142"/>
          </a:xfrm>
        </p:spPr>
        <p:txBody>
          <a:bodyPr>
            <a:normAutofit/>
          </a:bodyPr>
          <a:lstStyle/>
          <a:p>
            <a:r>
              <a:rPr lang="es-ES" sz="6600" b="1" dirty="0"/>
              <a:t>ACEPTAR SER PERSUADIDO</a:t>
            </a:r>
            <a:endParaRPr lang="es-CO" sz="66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B319FC-B576-4440-931A-BB0167F1F9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ES" b="1" dirty="0">
                <a:highlight>
                  <a:srgbClr val="FF0000"/>
                </a:highlight>
              </a:rPr>
              <a:t>ACCEDER CON CONCIENCIA, CON UN ALMA GENEROSA Y VINCULAR EL ESPIRITU(RUAH)</a:t>
            </a:r>
          </a:p>
          <a:p>
            <a:r>
              <a:rPr lang="es-ES" b="1" dirty="0"/>
              <a:t>FRANCISCO DE LA PEÑA CANTILLO</a:t>
            </a:r>
          </a:p>
          <a:p>
            <a:r>
              <a:rPr lang="es-CO" b="1" dirty="0">
                <a:solidFill>
                  <a:srgbClr val="0070C0"/>
                </a:solidFill>
              </a:rPr>
              <a:t>WWW.ESCRITORFRANKPECAN.COM</a:t>
            </a:r>
          </a:p>
        </p:txBody>
      </p:sp>
    </p:spTree>
    <p:extLst>
      <p:ext uri="{BB962C8B-B14F-4D97-AF65-F5344CB8AC3E}">
        <p14:creationId xmlns:p14="http://schemas.microsoft.com/office/powerpoint/2010/main" val="1166558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DB97C4-6403-49EB-9C9C-33DF8590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PARA GANAR ALMAS DEBEMOS CONOCER LOS TIPOS DE TEMPERAMENTOS DE LAS PERSONAS</a:t>
            </a:r>
            <a:endParaRPr lang="es-CO" b="1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6C5C04B-828E-4CD6-837C-77BF414E0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30318"/>
            <a:ext cx="5615609" cy="42117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1E8954-093B-4D02-931D-F5865C751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984" y="2230162"/>
            <a:ext cx="4836399" cy="36272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9510DE4-E560-4A06-9527-88192C105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6414" y="5854002"/>
            <a:ext cx="819937" cy="81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58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F08F3F-17FF-4118-95A8-3D61D1BA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TEMPERAMENTOS</a:t>
            </a:r>
            <a:endParaRPr lang="es-CO" b="1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3A36BB9-F898-4241-939C-4B62D58F8E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600101-B41F-454B-AD93-717AC5A19F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b="1" dirty="0">
                <a:solidFill>
                  <a:srgbClr val="C00000"/>
                </a:solidFill>
              </a:rPr>
              <a:t>AMOR</a:t>
            </a:r>
          </a:p>
          <a:p>
            <a:pPr algn="ctr"/>
            <a:r>
              <a:rPr lang="es-ES" b="1" dirty="0"/>
              <a:t>ANDAR</a:t>
            </a:r>
          </a:p>
          <a:p>
            <a:pPr algn="ctr"/>
            <a:r>
              <a:rPr lang="es-ES" b="1" dirty="0"/>
              <a:t>MISIÓN</a:t>
            </a:r>
          </a:p>
          <a:p>
            <a:pPr algn="ctr"/>
            <a:r>
              <a:rPr lang="es-ES" b="1" dirty="0"/>
              <a:t>OPORTUNIDAD</a:t>
            </a:r>
          </a:p>
          <a:p>
            <a:pPr algn="ctr"/>
            <a:r>
              <a:rPr lang="es-ES" b="1" dirty="0"/>
              <a:t>ROMPIMIENTO</a:t>
            </a:r>
          </a:p>
          <a:p>
            <a:pPr marL="0" indent="0" algn="ctr">
              <a:buNone/>
            </a:pPr>
            <a:r>
              <a:rPr lang="es-ES" b="1" dirty="0"/>
              <a:t>1.SANGUINEO: SANSÓN</a:t>
            </a:r>
          </a:p>
          <a:p>
            <a:pPr marL="0" indent="0" algn="ctr">
              <a:buNone/>
            </a:pPr>
            <a:r>
              <a:rPr lang="es-ES" b="1" dirty="0"/>
              <a:t>2.MELANCOLICO: MOISES| ACASO SERÉ SUFICIENTE</a:t>
            </a:r>
            <a:r>
              <a:rPr lang="es-ES" sz="2200" b="1" dirty="0"/>
              <a:t>..</a:t>
            </a:r>
            <a:r>
              <a:rPr lang="es-CO" sz="2200" b="1" i="0" u="sng" dirty="0">
                <a:solidFill>
                  <a:srgbClr val="1E1E1E"/>
                </a:solidFill>
                <a:effectLst/>
                <a:latin typeface="merriweather sans" pitchFamily="2" charset="0"/>
              </a:rPr>
              <a:t> EXODO 4:10-12)</a:t>
            </a:r>
            <a:r>
              <a:rPr lang="es-ES" sz="2200" b="1" dirty="0"/>
              <a:t> </a:t>
            </a:r>
          </a:p>
          <a:p>
            <a:pPr marL="0" indent="0" algn="ctr">
              <a:buNone/>
            </a:pPr>
            <a:r>
              <a:rPr lang="es-ES" b="1" dirty="0"/>
              <a:t>3.COLERICO: PEDRO</a:t>
            </a:r>
          </a:p>
          <a:p>
            <a:pPr marL="0" indent="0" algn="ctr">
              <a:buNone/>
            </a:pPr>
            <a:r>
              <a:rPr lang="es-ES" b="1" dirty="0"/>
              <a:t>4. FLEMATICO</a:t>
            </a:r>
            <a:r>
              <a:rPr lang="es-ES" sz="2200" b="1" dirty="0"/>
              <a:t>: </a:t>
            </a:r>
            <a:r>
              <a:rPr lang="es-CO" sz="2200" b="1" i="0" u="sng" dirty="0">
                <a:solidFill>
                  <a:srgbClr val="1E1E1E"/>
                </a:solidFill>
                <a:effectLst/>
                <a:latin typeface="merriweather sans" pitchFamily="2" charset="0"/>
              </a:rPr>
              <a:t>JACOB (GENESIS 25-27)</a:t>
            </a:r>
            <a:endParaRPr lang="es-ES" sz="2200" b="1" dirty="0"/>
          </a:p>
          <a:p>
            <a:pPr marL="0" indent="0" algn="ctr">
              <a:buNone/>
            </a:pPr>
            <a:endParaRPr lang="es-ES" b="1" dirty="0"/>
          </a:p>
          <a:p>
            <a:pPr marL="0" indent="0" algn="ctr">
              <a:buNone/>
            </a:pPr>
            <a:endParaRPr lang="es-ES" b="1" dirty="0"/>
          </a:p>
          <a:p>
            <a:pPr marL="0" indent="0" algn="ctr">
              <a:buNone/>
            </a:pPr>
            <a:endParaRPr lang="es-ES" b="1" dirty="0"/>
          </a:p>
          <a:p>
            <a:pPr marL="0" indent="0" algn="ctr">
              <a:buNone/>
            </a:pPr>
            <a:endParaRPr lang="es-ES" b="1" dirty="0"/>
          </a:p>
          <a:p>
            <a:pPr marL="0" indent="0" algn="ctr">
              <a:buNone/>
            </a:pPr>
            <a:endParaRPr lang="es-CO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3806030-FEF1-471B-A83A-3B8E14131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1353800" y="5944394"/>
            <a:ext cx="667669" cy="66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86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5F6E18-3E98-4B38-BED8-F07ECF2C1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rgbClr val="C00000"/>
                </a:solidFill>
              </a:rPr>
              <a:t>4 ACCIONES PARA GANAR ALMAS PARA CRISTO</a:t>
            </a:r>
            <a:br>
              <a:rPr lang="es-ES" sz="3600" b="1" dirty="0">
                <a:solidFill>
                  <a:srgbClr val="C00000"/>
                </a:solidFill>
              </a:rPr>
            </a:br>
            <a:r>
              <a:rPr lang="es-ES" sz="3600" b="1" dirty="0">
                <a:solidFill>
                  <a:srgbClr val="C00000"/>
                </a:solidFill>
              </a:rPr>
              <a:t>EL AMOR ES LA BASE, TANTO EL AGAPE COMO EL PHILEO</a:t>
            </a:r>
            <a:endParaRPr lang="es-CO" sz="3600" b="1" dirty="0">
              <a:solidFill>
                <a:srgbClr val="C00000"/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9AD970-CB5D-4DF3-B244-D7A5B261E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s-ES" dirty="0"/>
              <a:t>1. HABLAR DE LA VERDAD QUE HACE LIBRE</a:t>
            </a:r>
            <a:endParaRPr lang="es-CO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1DCB09E2-EB5E-4DEF-A169-4C835B94D9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33670" y="2610195"/>
            <a:ext cx="4134678" cy="3684588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6102011-F927-46CD-BFF5-06D5A1258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s-ES" dirty="0"/>
              <a:t>2. LA TRANSGRESIÓN FUE VENCIDA POR UN ACTO DE JUSTICIA- Rom 5. 18-21</a:t>
            </a:r>
            <a:endParaRPr lang="es-CO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9528E58-E662-4519-8747-2FF06EF44D9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sz="2000" b="1" dirty="0"/>
              <a:t>EL ACTO DE JUSTICIA DE LA CRUZ HACE JUSTIFICADO AL PECADOR</a:t>
            </a:r>
          </a:p>
          <a:p>
            <a:r>
              <a:rPr lang="es-ES" sz="2000" b="1" dirty="0"/>
              <a:t>HAY QUE BUSCAR EN EL CAIDO QUE LLEGUE SER OBEDIENTE PARA SER JUSTO</a:t>
            </a:r>
          </a:p>
          <a:p>
            <a:r>
              <a:rPr lang="es-ES" sz="2000" b="1" dirty="0"/>
              <a:t>3</a:t>
            </a:r>
            <a:r>
              <a:rPr lang="es-ES" sz="2000" dirty="0"/>
              <a:t>.</a:t>
            </a:r>
            <a:r>
              <a:rPr lang="es-ES" sz="2000" b="1" dirty="0"/>
              <a:t>LOS SERES HUMANOS HAN BUSCADO ARTIMAÑAS PARA NO ACERCARSE A JESUCRISTO. Eclesiastés 7.29</a:t>
            </a:r>
          </a:p>
          <a:p>
            <a:r>
              <a:rPr lang="es-ES" sz="2000" b="1" dirty="0"/>
              <a:t>4. A LA MENTE ENGAÑADA, HAY QUE DESPERTARLA CON LA SENCILLEZ Y LA DEVOCIÓN POR JESÚS. 2 Corintios11.13</a:t>
            </a:r>
            <a:endParaRPr lang="es-CO" sz="2000" dirty="0"/>
          </a:p>
        </p:txBody>
      </p:sp>
      <p:pic>
        <p:nvPicPr>
          <p:cNvPr id="9" name="Gráfico 8" descr="Centro de llamadas con relleno sólido">
            <a:extLst>
              <a:ext uri="{FF2B5EF4-FFF2-40B4-BE49-F238E27FC236}">
                <a16:creationId xmlns:a16="http://schemas.microsoft.com/office/drawing/2014/main" id="{8136A968-7C23-4193-A6A0-06BFAAB8C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25" y="365125"/>
            <a:ext cx="740397" cy="7403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9191965-7D15-4E00-8603-9B982376E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1011" y="5758237"/>
            <a:ext cx="734638" cy="7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89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3FAD1F2-24ED-453E-A79E-16E3CB2DC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691" y="3759061"/>
            <a:ext cx="4339988" cy="30457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0857FA5-0CAC-4C67-B23F-9FA396B49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EL TERRITORIO Y LA IDIOSINCRACIA</a:t>
            </a:r>
            <a:endParaRPr lang="es-CO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A9654C-A26A-4D13-9649-E335BFE00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733"/>
            <a:ext cx="10515600" cy="4979142"/>
          </a:xfrm>
        </p:spPr>
        <p:txBody>
          <a:bodyPr/>
          <a:lstStyle/>
          <a:p>
            <a:r>
              <a:rPr lang="es-ES" b="1" dirty="0"/>
              <a:t>LA ORACIÓN   </a:t>
            </a:r>
          </a:p>
          <a:p>
            <a:r>
              <a:rPr lang="es-ES" b="1" dirty="0"/>
              <a:t>LA COMUNICACIÓN</a:t>
            </a:r>
          </a:p>
          <a:p>
            <a:r>
              <a:rPr lang="es-ES" b="1" dirty="0"/>
              <a:t>EL HOMBRE FUERTE DEL LUGAR</a:t>
            </a:r>
          </a:p>
          <a:p>
            <a:r>
              <a:rPr lang="es-ES" b="1" dirty="0"/>
              <a:t>LAS MARCHAS ADMINISTRATIVAS EN EL SECTOR </a:t>
            </a:r>
          </a:p>
          <a:p>
            <a:r>
              <a:rPr lang="es-ES" b="1" dirty="0"/>
              <a:t>QUE DICE EL ESPIRITU SANTO- </a:t>
            </a:r>
          </a:p>
          <a:p>
            <a:r>
              <a:rPr lang="es-ES" b="1" dirty="0"/>
              <a:t>QUE DICE MI CONCIENCIA</a:t>
            </a:r>
          </a:p>
          <a:p>
            <a:r>
              <a:rPr lang="es-ES" b="1" dirty="0"/>
              <a:t>CARTAS, REVISTAS, TRATADOS, EMISORA</a:t>
            </a:r>
            <a:endParaRPr lang="es-CO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079205-4FBB-40FF-BD22-EE9DF0E24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495" y="1619274"/>
            <a:ext cx="686111" cy="6861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A7C4F4-0C8C-4047-85B7-91575E4B9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693" y="2467667"/>
            <a:ext cx="3619500" cy="24098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D3E72B-0035-4896-9648-B4820702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2927" y="5618495"/>
            <a:ext cx="874380" cy="87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63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5CEFD6-D8B8-48C5-AFA5-5E1FA536A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EL TERRITORIO Y LA IDIOSINCRACIA| EL HOMBRE FUERTE DEL LUGAR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BBC75F-FDF6-4928-A1EC-2723A6CCA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ESPIRITUS REYES|DISCERNIENDO CON EL DON Y CON LAS CIRCUNSTANCIAS QUE AFECTAN A LA REGIÓN</a:t>
            </a:r>
          </a:p>
          <a:p>
            <a:r>
              <a:rPr lang="es-ES" dirty="0"/>
              <a:t>ESPIRITU REGENTE|REY DE HAI|JOSUÉ 7.2 – </a:t>
            </a:r>
            <a:r>
              <a:rPr lang="es-ES" b="1" dirty="0">
                <a:solidFill>
                  <a:srgbClr val="C00000"/>
                </a:solidFill>
              </a:rPr>
              <a:t>ESCOMBROS Y RUINAS</a:t>
            </a:r>
            <a:r>
              <a:rPr lang="es-ES" dirty="0"/>
              <a:t>, </a:t>
            </a:r>
            <a:r>
              <a:rPr lang="es-ES" b="1" dirty="0"/>
              <a:t>ESTA ENTRE 2 ACCIONES LA  CASA DE DIOS Y LA INIQUIDAD, TRABAJA JUNTO CON EL REY DE JERICO (</a:t>
            </a:r>
            <a:r>
              <a:rPr lang="es-ES" b="1" dirty="0">
                <a:solidFill>
                  <a:srgbClr val="00B0F0"/>
                </a:solidFill>
              </a:rPr>
              <a:t>CAMBIANTE, ESTADIOS DE LA LUNA)</a:t>
            </a:r>
          </a:p>
          <a:p>
            <a:r>
              <a:rPr lang="es-ES" b="1" dirty="0">
                <a:solidFill>
                  <a:srgbClr val="00B0F0"/>
                </a:solidFill>
              </a:rPr>
              <a:t>ACAN ES SU AGENTE PRINCIPAL, PROBLEMÁTICO Y SIEMPRE ESTA JUNTO AL LUGAR DE CULTO.</a:t>
            </a:r>
            <a:endParaRPr lang="es-ES" b="1" dirty="0"/>
          </a:p>
          <a:p>
            <a:r>
              <a:rPr lang="es-ES" b="1" dirty="0"/>
              <a:t>SUS OBRAS: </a:t>
            </a:r>
            <a:r>
              <a:rPr lang="es-ES" b="1" dirty="0">
                <a:solidFill>
                  <a:srgbClr val="C00000"/>
                </a:solidFill>
              </a:rPr>
              <a:t>HECHICERIA, BRUJERIA, MEDIUNIDAD, VIOLENCIA(</a:t>
            </a:r>
            <a:r>
              <a:rPr lang="es-ES" b="1" dirty="0"/>
              <a:t>MADÓN)</a:t>
            </a:r>
            <a:r>
              <a:rPr lang="es-ES" b="1" dirty="0">
                <a:solidFill>
                  <a:srgbClr val="C00000"/>
                </a:solidFill>
              </a:rPr>
              <a:t> MUERTE </a:t>
            </a:r>
          </a:p>
          <a:p>
            <a:r>
              <a:rPr lang="es-ES" b="1" dirty="0">
                <a:solidFill>
                  <a:srgbClr val="C00000"/>
                </a:solidFill>
              </a:rPr>
              <a:t>GILGAL| LUGAR DE OPROBIO.</a:t>
            </a:r>
          </a:p>
          <a:p>
            <a:r>
              <a:rPr lang="es-ES" b="1" dirty="0">
                <a:solidFill>
                  <a:srgbClr val="C00000"/>
                </a:solidFill>
              </a:rPr>
              <a:t>HAZOR| ENCERRADO|</a:t>
            </a:r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CO" dirty="0"/>
          </a:p>
        </p:txBody>
      </p:sp>
      <p:pic>
        <p:nvPicPr>
          <p:cNvPr id="5" name="Gráfico 4" descr="Invidente con relleno sólido">
            <a:extLst>
              <a:ext uri="{FF2B5EF4-FFF2-40B4-BE49-F238E27FC236}">
                <a16:creationId xmlns:a16="http://schemas.microsoft.com/office/drawing/2014/main" id="{053ABBAA-60FC-4AFC-8E47-CA3C5155F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2678" y="2514600"/>
            <a:ext cx="914400" cy="914400"/>
          </a:xfrm>
          <a:prstGeom prst="rect">
            <a:avLst/>
          </a:prstGeom>
        </p:spPr>
      </p:pic>
      <p:pic>
        <p:nvPicPr>
          <p:cNvPr id="7" name="Gráfico 6" descr="Martillo de juez con relleno sólido">
            <a:extLst>
              <a:ext uri="{FF2B5EF4-FFF2-40B4-BE49-F238E27FC236}">
                <a16:creationId xmlns:a16="http://schemas.microsoft.com/office/drawing/2014/main" id="{66209AA9-821B-4F42-A4E7-113A83C7D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96600" y="3544094"/>
            <a:ext cx="914400" cy="914400"/>
          </a:xfrm>
          <a:prstGeom prst="rect">
            <a:avLst/>
          </a:prstGeom>
        </p:spPr>
      </p:pic>
      <p:pic>
        <p:nvPicPr>
          <p:cNvPr id="9" name="Gráfico 8" descr="Marketing con relleno sólido">
            <a:extLst>
              <a:ext uri="{FF2B5EF4-FFF2-40B4-BE49-F238E27FC236}">
                <a16:creationId xmlns:a16="http://schemas.microsoft.com/office/drawing/2014/main" id="{CBCD9E20-0F4A-4C87-8139-B83256CFB4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96600" y="4763488"/>
            <a:ext cx="914400" cy="9144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695C2FB-B1E0-462E-84B5-4C708C84D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6600" y="5982883"/>
            <a:ext cx="765313" cy="76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0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049383-D277-4CAC-84C2-9B63F49A8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62" y="1396285"/>
            <a:ext cx="11737075" cy="522912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9C55B06-B07A-41AD-BECD-CB6F0E1B44FF}"/>
              </a:ext>
            </a:extLst>
          </p:cNvPr>
          <p:cNvSpPr txBox="1"/>
          <p:nvPr/>
        </p:nvSpPr>
        <p:spPr>
          <a:xfrm flipH="1">
            <a:off x="659868" y="259307"/>
            <a:ext cx="16554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QUÉ VE USTED AQUÍ </a:t>
            </a:r>
          </a:p>
          <a:p>
            <a:endParaRPr lang="es-ES" b="1" dirty="0">
              <a:solidFill>
                <a:srgbClr val="C00000"/>
              </a:solidFill>
            </a:endParaRPr>
          </a:p>
          <a:p>
            <a:endParaRPr lang="es-ES" b="1" dirty="0">
              <a:solidFill>
                <a:srgbClr val="C00000"/>
              </a:solidFill>
            </a:endParaRPr>
          </a:p>
          <a:p>
            <a:endParaRPr lang="es-ES" b="1" dirty="0">
              <a:solidFill>
                <a:srgbClr val="C00000"/>
              </a:solidFill>
            </a:endParaRPr>
          </a:p>
          <a:p>
            <a:endParaRPr lang="es-ES" b="1" dirty="0">
              <a:solidFill>
                <a:srgbClr val="C00000"/>
              </a:solidFill>
            </a:endParaRPr>
          </a:p>
          <a:p>
            <a:r>
              <a:rPr lang="es-ES" b="1" dirty="0">
                <a:solidFill>
                  <a:srgbClr val="C00000"/>
                </a:solidFill>
              </a:rPr>
              <a:t>‘</a:t>
            </a:r>
            <a:endParaRPr lang="es-CO" b="1" dirty="0">
              <a:solidFill>
                <a:srgbClr val="C0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256742-7B48-4CE0-9DFB-4845D8B43F7B}"/>
              </a:ext>
            </a:extLst>
          </p:cNvPr>
          <p:cNvSpPr txBox="1"/>
          <p:nvPr/>
        </p:nvSpPr>
        <p:spPr>
          <a:xfrm flipH="1">
            <a:off x="2647665" y="532263"/>
            <a:ext cx="1460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</a:rPr>
              <a:t>QUÉ CREE QUE PUEDE HACER ?</a:t>
            </a:r>
            <a:endParaRPr lang="es-CO" b="1" dirty="0">
              <a:solidFill>
                <a:srgbClr val="0070C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6EF622-6223-4B8C-9B47-56C642E73D17}"/>
              </a:ext>
            </a:extLst>
          </p:cNvPr>
          <p:cNvSpPr txBox="1"/>
          <p:nvPr/>
        </p:nvSpPr>
        <p:spPr>
          <a:xfrm>
            <a:off x="5600131" y="489249"/>
            <a:ext cx="1624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QUÉ TIEMPO TIENE PARA HACERLO </a:t>
            </a:r>
            <a:r>
              <a:rPr lang="es-ES" dirty="0"/>
              <a:t>?</a:t>
            </a:r>
            <a:endParaRPr lang="es-CO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1ED2850-7F4E-4DC9-AA9D-6DD14B21298E}"/>
              </a:ext>
            </a:extLst>
          </p:cNvPr>
          <p:cNvSpPr txBox="1"/>
          <p:nvPr/>
        </p:nvSpPr>
        <p:spPr>
          <a:xfrm flipH="1">
            <a:off x="8493683" y="259307"/>
            <a:ext cx="1501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ighlight>
                  <a:srgbClr val="FFFF00"/>
                </a:highlight>
              </a:rPr>
              <a:t>CUAL ES SU META EN EL MES PARA GANAR ALMAS ?</a:t>
            </a:r>
            <a:endParaRPr lang="es-CO" dirty="0">
              <a:highlight>
                <a:srgbClr val="FFFF00"/>
              </a:highlight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1EB94DF-FDEA-4AF9-B06C-48B51FEF2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6448" y="434490"/>
            <a:ext cx="657331" cy="6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73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QUE NECESIDADES CONOCE DE ESTA POBLACIÓN&#10;">
            <a:extLst>
              <a:ext uri="{FF2B5EF4-FFF2-40B4-BE49-F238E27FC236}">
                <a16:creationId xmlns:a16="http://schemas.microsoft.com/office/drawing/2014/main" id="{86A39068-EAE6-4C1C-8944-570A1ADDC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41" y="1487606"/>
            <a:ext cx="5024659" cy="521230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62CE3FC-9A90-45A0-BE3D-F2EE6FEE0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006" y="1487606"/>
            <a:ext cx="5477301" cy="5212307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EF52E45-49D9-4C6D-A753-243A9A607E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5028434"/>
              </p:ext>
            </p:extLst>
          </p:nvPr>
        </p:nvGraphicFramePr>
        <p:xfrm>
          <a:off x="2019870" y="158088"/>
          <a:ext cx="5477301" cy="1191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38847843-4F40-4FC2-8587-40FC9E3E8E1E}"/>
              </a:ext>
            </a:extLst>
          </p:cNvPr>
          <p:cNvSpPr txBox="1"/>
          <p:nvPr/>
        </p:nvSpPr>
        <p:spPr>
          <a:xfrm>
            <a:off x="7125268" y="864801"/>
            <a:ext cx="609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333333"/>
                </a:solidFill>
                <a:effectLst/>
                <a:latin typeface="system-ui"/>
              </a:rPr>
              <a:t> </a:t>
            </a:r>
            <a:r>
              <a:rPr lang="es-ES" b="0" i="0" u="none" strike="noStrike" dirty="0">
                <a:solidFill>
                  <a:srgbClr val="003CB3"/>
                </a:solidFill>
                <a:effectLst/>
                <a:latin typeface="system-ui"/>
                <a:hlinkClick r:id="rId9" tooltip="Villa Estrella"/>
              </a:rPr>
              <a:t>Villa Estrella</a:t>
            </a:r>
            <a:r>
              <a:rPr lang="es-ES" b="0" i="0" dirty="0">
                <a:solidFill>
                  <a:srgbClr val="333333"/>
                </a:solidFill>
                <a:effectLst/>
                <a:latin typeface="system-ui"/>
              </a:rPr>
              <a:t> y </a:t>
            </a:r>
            <a:r>
              <a:rPr lang="es-ES" b="0" i="0" u="none" strike="noStrike" dirty="0">
                <a:solidFill>
                  <a:srgbClr val="003CB3"/>
                </a:solidFill>
                <a:effectLst/>
                <a:latin typeface="system-ui"/>
                <a:hlinkClick r:id="rId10" tooltip="Nuevo Paraiso"/>
              </a:rPr>
              <a:t>Nuevo Paraíso</a:t>
            </a:r>
            <a:r>
              <a:rPr lang="es-ES" b="0" i="0" u="none" strike="noStrike" dirty="0">
                <a:solidFill>
                  <a:srgbClr val="003CB3"/>
                </a:solidFill>
                <a:effectLst/>
                <a:latin typeface="system-ui"/>
              </a:rPr>
              <a:t> 4.100 casas</a:t>
            </a:r>
          </a:p>
          <a:p>
            <a:r>
              <a:rPr lang="es-ES" b="0" i="0" u="none" strike="noStrike" dirty="0">
                <a:solidFill>
                  <a:srgbClr val="003CB3"/>
                </a:solidFill>
                <a:effectLst/>
                <a:latin typeface="system-ui"/>
              </a:rPr>
              <a:t> han tenido mejoras sanitarias</a:t>
            </a:r>
            <a:endParaRPr lang="es-CO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7982C57-FC23-4798-9897-1B579CB4ECEB}"/>
              </a:ext>
            </a:extLst>
          </p:cNvPr>
          <p:cNvSpPr txBox="1"/>
          <p:nvPr/>
        </p:nvSpPr>
        <p:spPr>
          <a:xfrm>
            <a:off x="1678677" y="495469"/>
            <a:ext cx="21154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s-CO" b="0" i="0" u="none" strike="noStrike" dirty="0">
                <a:solidFill>
                  <a:srgbClr val="003CB3"/>
                </a:solidFill>
                <a:effectLst/>
                <a:latin typeface="system-ui"/>
                <a:hlinkClick r:id="rId11" tooltip="hospital de el pozon"/>
              </a:rPr>
            </a:br>
            <a:r>
              <a:rPr lang="es-CO" b="0" i="0" u="none" strike="noStrike" dirty="0">
                <a:solidFill>
                  <a:srgbClr val="003CB3"/>
                </a:solidFill>
                <a:effectLst/>
                <a:latin typeface="system-ui"/>
                <a:hlinkClick r:id="rId11" tooltip="hospital de el pozon"/>
              </a:rPr>
              <a:t>hospital de el pozón</a:t>
            </a:r>
            <a:r>
              <a:rPr lang="es-CO" b="0" i="0" u="none" strike="noStrike" dirty="0">
                <a:solidFill>
                  <a:srgbClr val="003CB3"/>
                </a:solidFill>
                <a:effectLst/>
                <a:latin typeface="system-ui"/>
              </a:rPr>
              <a:t> 102.000 habitantes</a:t>
            </a:r>
            <a:r>
              <a:rPr lang="es-CO" u="none" strike="noStrike" dirty="0">
                <a:solidFill>
                  <a:srgbClr val="333333"/>
                </a:solidFill>
                <a:latin typeface="system-ui"/>
              </a:rPr>
              <a:t> </a:t>
            </a:r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B6938B7-7EAB-4052-A747-ED844D50FA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90505" y="161500"/>
            <a:ext cx="703302" cy="7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69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59B890A-78F4-402E-8607-88870E0EA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96" y="-54591"/>
            <a:ext cx="6182435" cy="6373503"/>
          </a:xfrm>
          <a:prstGeom prst="rect">
            <a:avLst/>
          </a:prstGeom>
        </p:spPr>
      </p:pic>
      <p:pic>
        <p:nvPicPr>
          <p:cNvPr id="4" name="Gráfico 3" descr="Grupo de personas con relleno sólido">
            <a:extLst>
              <a:ext uri="{FF2B5EF4-FFF2-40B4-BE49-F238E27FC236}">
                <a16:creationId xmlns:a16="http://schemas.microsoft.com/office/drawing/2014/main" id="{F5FE0825-B167-41E1-AA2A-5F7586C96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0429" y="5360159"/>
            <a:ext cx="1922060" cy="13067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548A27F-B315-4688-923B-7206C8AD0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6362" y="5407926"/>
            <a:ext cx="910987" cy="91098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1354A92-CE86-4F2E-ADCD-9AEE6B07D172}"/>
              </a:ext>
            </a:extLst>
          </p:cNvPr>
          <p:cNvSpPr txBox="1"/>
          <p:nvPr/>
        </p:nvSpPr>
        <p:spPr>
          <a:xfrm flipH="1">
            <a:off x="7274257" y="723331"/>
            <a:ext cx="452309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highlight>
                  <a:srgbClr val="FF0000"/>
                </a:highlight>
              </a:rPr>
              <a:t>CAMPO DE TRABAJO</a:t>
            </a:r>
          </a:p>
          <a:p>
            <a:r>
              <a:rPr lang="es-ES" b="1" dirty="0"/>
              <a:t>CONTACTOS: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SILENCIOSO: CON UN TRATADO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PERSONAL O VERBAL: LA MUJER SAMARITANA-JN 4.26 (ATENTA) (SU TESTIMONIO POR LA PALABRA)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CON LITERATURA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CON HECHOS: O SERVICIOS A LA         COMUNIDAD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BASE EN NECESIDAD DE LA PERSONA:</a:t>
            </a:r>
          </a:p>
          <a:p>
            <a:r>
              <a:rPr lang="es-ES" b="1" dirty="0"/>
              <a:t>      ENFERMA, RUINA, POBREZA, SUFRIDA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DISCERNIR LA OPORTUNIDAD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APROVECHAR LA OPORTUNIDAD            </a:t>
            </a:r>
          </a:p>
          <a:p>
            <a:endParaRPr lang="es-CO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90A4976-8938-4E18-8A85-14E030D9D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2943" y="2272351"/>
            <a:ext cx="1603614" cy="171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14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A150427E-D628-4024-A83B-BEBD0915F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365269"/>
              </p:ext>
            </p:extLst>
          </p:nvPr>
        </p:nvGraphicFramePr>
        <p:xfrm>
          <a:off x="341192" y="1774208"/>
          <a:ext cx="11163871" cy="4891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33">
                  <a:extLst>
                    <a:ext uri="{9D8B030D-6E8A-4147-A177-3AD203B41FA5}">
                      <a16:colId xmlns:a16="http://schemas.microsoft.com/office/drawing/2014/main" val="526022547"/>
                    </a:ext>
                  </a:extLst>
                </a:gridCol>
                <a:gridCol w="3897847">
                  <a:extLst>
                    <a:ext uri="{9D8B030D-6E8A-4147-A177-3AD203B41FA5}">
                      <a16:colId xmlns:a16="http://schemas.microsoft.com/office/drawing/2014/main" val="826713800"/>
                    </a:ext>
                  </a:extLst>
                </a:gridCol>
                <a:gridCol w="3938591">
                  <a:extLst>
                    <a:ext uri="{9D8B030D-6E8A-4147-A177-3AD203B41FA5}">
                      <a16:colId xmlns:a16="http://schemas.microsoft.com/office/drawing/2014/main" val="561807602"/>
                    </a:ext>
                  </a:extLst>
                </a:gridCol>
              </a:tblGrid>
              <a:tr h="612579">
                <a:tc>
                  <a:txBody>
                    <a:bodyPr/>
                    <a:lstStyle/>
                    <a:p>
                      <a:r>
                        <a:rPr lang="es-ES" dirty="0"/>
                        <a:t>NOMBRE PERSONA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NECESIDAD QUE CONOZCO Y </a:t>
                      </a:r>
                    </a:p>
                    <a:p>
                      <a:pPr algn="ctr"/>
                      <a:r>
                        <a:rPr lang="es-ES" dirty="0"/>
                        <a:t>DESCONOCIDA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DIA Y ACCIÓN CUMPLIMIENTO</a:t>
                      </a:r>
                    </a:p>
                    <a:p>
                      <a:r>
                        <a:rPr lang="es-ES" dirty="0"/>
                        <a:t>REGISTRAR DIA A DIA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79777"/>
                  </a:ext>
                </a:extLst>
              </a:tr>
              <a:tr h="607354">
                <a:tc>
                  <a:txBody>
                    <a:bodyPr/>
                    <a:lstStyle/>
                    <a:p>
                      <a:r>
                        <a:rPr lang="es-ES" dirty="0"/>
                        <a:t>1.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650551"/>
                  </a:ext>
                </a:extLst>
              </a:tr>
              <a:tr h="607354">
                <a:tc>
                  <a:txBody>
                    <a:bodyPr/>
                    <a:lstStyle/>
                    <a:p>
                      <a:r>
                        <a:rPr lang="es-ES" dirty="0"/>
                        <a:t>2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250756"/>
                  </a:ext>
                </a:extLst>
              </a:tr>
              <a:tr h="607354">
                <a:tc>
                  <a:txBody>
                    <a:bodyPr/>
                    <a:lstStyle/>
                    <a:p>
                      <a:r>
                        <a:rPr lang="es-ES" dirty="0"/>
                        <a:t>3.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064239"/>
                  </a:ext>
                </a:extLst>
              </a:tr>
              <a:tr h="607354">
                <a:tc>
                  <a:txBody>
                    <a:bodyPr/>
                    <a:lstStyle/>
                    <a:p>
                      <a:r>
                        <a:rPr lang="es-ES" dirty="0"/>
                        <a:t>4.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203918"/>
                  </a:ext>
                </a:extLst>
              </a:tr>
              <a:tr h="607354">
                <a:tc>
                  <a:txBody>
                    <a:bodyPr/>
                    <a:lstStyle/>
                    <a:p>
                      <a:r>
                        <a:rPr lang="es-ES" dirty="0"/>
                        <a:t>5.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678540"/>
                  </a:ext>
                </a:extLst>
              </a:tr>
              <a:tr h="607354">
                <a:tc>
                  <a:txBody>
                    <a:bodyPr/>
                    <a:lstStyle/>
                    <a:p>
                      <a:r>
                        <a:rPr lang="es-ES" dirty="0"/>
                        <a:t>6.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364564"/>
                  </a:ext>
                </a:extLst>
              </a:tr>
              <a:tr h="607354">
                <a:tc>
                  <a:txBody>
                    <a:bodyPr/>
                    <a:lstStyle/>
                    <a:p>
                      <a:r>
                        <a:rPr lang="es-ES" dirty="0"/>
                        <a:t>7.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161602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33211E14-E0A2-421B-A817-F26DF9F68188}"/>
              </a:ext>
            </a:extLst>
          </p:cNvPr>
          <p:cNvSpPr txBox="1"/>
          <p:nvPr/>
        </p:nvSpPr>
        <p:spPr>
          <a:xfrm flipH="1">
            <a:off x="1009932" y="225192"/>
            <a:ext cx="98946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</a:rPr>
              <a:t>                         ORAR 7 X 4 X 30 DIAS  TODO TRABAJO EN EL SEÑOR JESUCRISTO TIENE SU RECOMPENSA. </a:t>
            </a:r>
          </a:p>
          <a:p>
            <a:pPr algn="ctr"/>
            <a:r>
              <a:rPr lang="es-ES" b="0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es-ES" b="1" i="0" dirty="0">
                <a:solidFill>
                  <a:srgbClr val="000000"/>
                </a:solidFill>
                <a:effectLst/>
                <a:latin typeface="system-ui"/>
              </a:rPr>
              <a:t>1 Corintios 15:58-16:24</a:t>
            </a:r>
          </a:p>
          <a:p>
            <a:pPr algn="ctr"/>
            <a:r>
              <a:rPr lang="es-ES" b="1" i="0" baseline="30000" dirty="0">
                <a:solidFill>
                  <a:srgbClr val="000000"/>
                </a:solidFill>
                <a:effectLst/>
                <a:latin typeface="system-ui"/>
              </a:rPr>
              <a:t>58 </a:t>
            </a:r>
            <a:r>
              <a:rPr lang="es-ES" b="1" i="0" dirty="0">
                <a:solidFill>
                  <a:srgbClr val="000000"/>
                </a:solidFill>
                <a:effectLst/>
                <a:latin typeface="system-ui"/>
              </a:rPr>
              <a:t>Así que, hermanos míos amados, estad firmes y constantes, creciendo en la obra del Señor siempre, sabiendo que vuestro trabajo en el Señor no es en vano.</a:t>
            </a:r>
          </a:p>
          <a:p>
            <a:r>
              <a:rPr lang="es-ES" b="1" dirty="0">
                <a:solidFill>
                  <a:srgbClr val="C00000"/>
                </a:solidFill>
              </a:rPr>
              <a:t>   </a:t>
            </a:r>
            <a:endParaRPr lang="es-CO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36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2CADDD6-5958-4BB6-B6A0-A781F382C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649" y="2514599"/>
            <a:ext cx="2606722" cy="203130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1D568EA-C7E7-4857-B2B6-0B0D44324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2896" cy="986597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ACCEDER: </a:t>
            </a:r>
            <a:r>
              <a:rPr lang="es-ES" sz="27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Ceder en el propio parecer, conviniendo con un dictamen o una idea de otro, o asociándose a un acuerdo.</a:t>
            </a:r>
            <a:endParaRPr lang="es-CO" sz="27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CA5422-2B74-4CE5-B40F-FF1277653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114" y="1692322"/>
            <a:ext cx="10897836" cy="4800554"/>
          </a:xfrm>
        </p:spPr>
        <p:txBody>
          <a:bodyPr>
            <a:normAutofit fontScale="25000" lnSpcReduction="20000"/>
          </a:bodyPr>
          <a:lstStyle/>
          <a:p>
            <a:r>
              <a:rPr lang="es-ES" sz="17600" b="1" dirty="0">
                <a:solidFill>
                  <a:srgbClr val="C00000"/>
                </a:solidFill>
              </a:rPr>
              <a:t>APTO| </a:t>
            </a:r>
            <a:r>
              <a:rPr lang="es-ES" sz="16000" dirty="0"/>
              <a:t>Conocimiento de las escrituras</a:t>
            </a:r>
            <a:endParaRPr lang="es-ES" sz="16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s-ES" sz="24000" b="1" dirty="0">
              <a:solidFill>
                <a:srgbClr val="C00000"/>
              </a:solidFill>
            </a:endParaRPr>
          </a:p>
          <a:p>
            <a:pPr algn="l"/>
            <a:r>
              <a:rPr lang="es-ES" sz="17600" b="1" dirty="0">
                <a:solidFill>
                  <a:srgbClr val="C00000"/>
                </a:solidFill>
              </a:rPr>
              <a:t>ACTOR| </a:t>
            </a:r>
            <a:r>
              <a:rPr lang="es-ES" sz="16000" b="1" dirty="0"/>
              <a:t>Creer en el respaldo del Espíritu Santo- </a:t>
            </a:r>
            <a:r>
              <a:rPr lang="es-ES" sz="7200" b="1" i="0" dirty="0">
                <a:solidFill>
                  <a:srgbClr val="000000"/>
                </a:solidFill>
                <a:effectLst/>
                <a:latin typeface="system-ui"/>
              </a:rPr>
              <a:t>Predicación de Felipe en Samaria hechos 8-6</a:t>
            </a:r>
          </a:p>
          <a:p>
            <a:pPr algn="l"/>
            <a:r>
              <a:rPr lang="es-ES" sz="9600" b="1" i="0" baseline="30000" dirty="0">
                <a:solidFill>
                  <a:srgbClr val="000000"/>
                </a:solidFill>
                <a:effectLst/>
                <a:latin typeface="system-ui"/>
              </a:rPr>
              <a:t>4 </a:t>
            </a:r>
            <a:r>
              <a:rPr lang="es-ES" sz="9600" b="0" i="0" dirty="0">
                <a:solidFill>
                  <a:srgbClr val="000000"/>
                </a:solidFill>
                <a:effectLst/>
                <a:latin typeface="system-ui"/>
              </a:rPr>
              <a:t>Así que los que habían sido esparcidos iban predicando</a:t>
            </a:r>
            <a:r>
              <a:rPr lang="es-ES" sz="9600" b="0" i="0" baseline="30000" dirty="0">
                <a:solidFill>
                  <a:srgbClr val="000000"/>
                </a:solidFill>
                <a:effectLst/>
                <a:latin typeface="system-ui"/>
              </a:rPr>
              <a:t>[</a:t>
            </a:r>
            <a:r>
              <a:rPr lang="es-ES" sz="9600" b="0" i="0" baseline="30000" dirty="0">
                <a:solidFill>
                  <a:srgbClr val="4A4A4A"/>
                </a:solidFill>
                <a:effectLst/>
                <a:latin typeface="system-ui"/>
                <a:hlinkClick r:id="rId3" tooltip="See footnote a"/>
              </a:rPr>
              <a:t>a</a:t>
            </a:r>
            <a:r>
              <a:rPr lang="es-ES" sz="9600" b="0" i="0" baseline="30000" dirty="0">
                <a:solidFill>
                  <a:srgbClr val="000000"/>
                </a:solidFill>
                <a:effectLst/>
                <a:latin typeface="system-ui"/>
              </a:rPr>
              <a:t>]</a:t>
            </a:r>
            <a:r>
              <a:rPr lang="es-ES" sz="9600" b="0" i="0" dirty="0">
                <a:solidFill>
                  <a:srgbClr val="000000"/>
                </a:solidFill>
                <a:effectLst/>
                <a:latin typeface="system-ui"/>
              </a:rPr>
              <a:t> la palabra. </a:t>
            </a:r>
            <a:r>
              <a:rPr lang="es-ES" sz="9600" b="1" i="0" baseline="30000" dirty="0">
                <a:solidFill>
                  <a:srgbClr val="000000"/>
                </a:solidFill>
                <a:effectLst/>
                <a:latin typeface="system-ui"/>
              </a:rPr>
              <a:t>5 </a:t>
            </a:r>
            <a:r>
              <a:rPr lang="es-ES" sz="9600" b="0" i="0" dirty="0">
                <a:solidFill>
                  <a:srgbClr val="000000"/>
                </a:solidFill>
                <a:effectLst/>
                <a:latin typeface="system-ui"/>
              </a:rPr>
              <a:t>Felipe, descendiendo a la ciudad de Samaria, les predicaba a Cristo</a:t>
            </a:r>
            <a:r>
              <a:rPr lang="es-ES" sz="9600" b="0" i="0" baseline="30000" dirty="0">
                <a:solidFill>
                  <a:srgbClr val="000000"/>
                </a:solidFill>
                <a:effectLst/>
                <a:latin typeface="system-ui"/>
              </a:rPr>
              <a:t>[</a:t>
            </a:r>
            <a:r>
              <a:rPr lang="es-ES" sz="9600" b="0" i="0" baseline="30000" dirty="0">
                <a:solidFill>
                  <a:srgbClr val="4A4A4A"/>
                </a:solidFill>
                <a:effectLst/>
                <a:latin typeface="system-ui"/>
                <a:hlinkClick r:id="rId4" tooltip="See footnote b"/>
              </a:rPr>
              <a:t>b</a:t>
            </a:r>
            <a:r>
              <a:rPr lang="es-ES" sz="9600" b="0" i="0" baseline="30000" dirty="0">
                <a:solidFill>
                  <a:srgbClr val="000000"/>
                </a:solidFill>
                <a:effectLst/>
                <a:latin typeface="system-ui"/>
              </a:rPr>
              <a:t>]</a:t>
            </a:r>
            <a:r>
              <a:rPr lang="es-ES" sz="9600" b="0" i="0" dirty="0">
                <a:solidFill>
                  <a:srgbClr val="000000"/>
                </a:solidFill>
                <a:effectLst/>
                <a:latin typeface="system-ui"/>
              </a:rPr>
              <a:t>. </a:t>
            </a:r>
            <a:r>
              <a:rPr lang="es-ES" sz="9600" b="1" i="0" baseline="30000" dirty="0">
                <a:solidFill>
                  <a:srgbClr val="000000"/>
                </a:solidFill>
                <a:effectLst/>
                <a:latin typeface="system-ui"/>
              </a:rPr>
              <a:t>6 </a:t>
            </a:r>
            <a:r>
              <a:rPr lang="es-ES" sz="9600" b="0" i="0" dirty="0">
                <a:solidFill>
                  <a:srgbClr val="000000"/>
                </a:solidFill>
                <a:effectLst/>
                <a:latin typeface="system-ui"/>
              </a:rPr>
              <a:t>Y las multitudes unánimes prestaban atención a lo que Felipe decía, al oír y ver las señales</a:t>
            </a:r>
            <a:r>
              <a:rPr lang="es-ES" sz="9600" b="0" i="0" baseline="30000" dirty="0">
                <a:solidFill>
                  <a:srgbClr val="000000"/>
                </a:solidFill>
                <a:effectLst/>
                <a:latin typeface="system-ui"/>
              </a:rPr>
              <a:t>[</a:t>
            </a:r>
            <a:r>
              <a:rPr lang="es-ES" sz="9600" b="0" i="0" baseline="30000" dirty="0">
                <a:solidFill>
                  <a:srgbClr val="4A4A4A"/>
                </a:solidFill>
                <a:effectLst/>
                <a:latin typeface="system-ui"/>
                <a:hlinkClick r:id="rId5" tooltip="See footnote c"/>
              </a:rPr>
              <a:t>c</a:t>
            </a:r>
            <a:r>
              <a:rPr lang="es-ES" sz="9600" b="0" i="0" baseline="30000" dirty="0">
                <a:solidFill>
                  <a:srgbClr val="000000"/>
                </a:solidFill>
                <a:effectLst/>
                <a:latin typeface="system-ui"/>
              </a:rPr>
              <a:t>]</a:t>
            </a:r>
            <a:r>
              <a:rPr lang="es-ES" sz="9600" b="0" i="0" dirty="0">
                <a:solidFill>
                  <a:srgbClr val="000000"/>
                </a:solidFill>
                <a:effectLst/>
                <a:latin typeface="system-ui"/>
              </a:rPr>
              <a:t> que hacía.</a:t>
            </a:r>
          </a:p>
          <a:p>
            <a:pPr marL="0" indent="0">
              <a:buNone/>
            </a:pPr>
            <a:endParaRPr lang="es-ES" sz="16000" b="1" dirty="0">
              <a:solidFill>
                <a:srgbClr val="C00000"/>
              </a:solidFill>
            </a:endParaRPr>
          </a:p>
          <a:p>
            <a:r>
              <a:rPr lang="es-ES" sz="17600" b="1" dirty="0">
                <a:solidFill>
                  <a:srgbClr val="C00000"/>
                </a:solidFill>
              </a:rPr>
              <a:t>ACCIÓN| </a:t>
            </a:r>
            <a:r>
              <a:rPr lang="es-ES" sz="16000" b="1" dirty="0"/>
              <a:t>Tener voluntad |pasión |amor </a:t>
            </a:r>
            <a:endParaRPr lang="es-ES" sz="24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s-ES" sz="24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s-ES" sz="24000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marL="0" indent="0" algn="l">
              <a:buNone/>
            </a:pPr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marL="0" indent="0" algn="l">
              <a:buNone/>
            </a:pPr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endParaRPr lang="es-ES" b="1" dirty="0">
              <a:solidFill>
                <a:srgbClr val="C00000"/>
              </a:solidFill>
            </a:endParaRPr>
          </a:p>
          <a:p>
            <a:pPr algn="l"/>
            <a:r>
              <a:rPr lang="es-ES" b="1" dirty="0">
                <a:solidFill>
                  <a:srgbClr val="C00000"/>
                </a:solidFill>
              </a:rPr>
              <a:t>8 </a:t>
            </a:r>
            <a:r>
              <a:rPr lang="es-ES" b="1" dirty="0"/>
              <a:t>PARA CONVERTIR –</a:t>
            </a:r>
          </a:p>
          <a:p>
            <a:pPr marL="0" indent="0" algn="l">
              <a:buNone/>
            </a:pPr>
            <a:r>
              <a:rPr lang="es-ES" b="1" dirty="0"/>
              <a:t> </a:t>
            </a:r>
            <a:r>
              <a:rPr lang="es-ES" b="1" i="0" dirty="0">
                <a:solidFill>
                  <a:srgbClr val="000000"/>
                </a:solidFill>
                <a:effectLst/>
                <a:latin typeface="system-ui"/>
              </a:rPr>
              <a:t>Predicación de Felipe en Samaria</a:t>
            </a:r>
          </a:p>
          <a:p>
            <a:pPr marL="0" indent="0" algn="l">
              <a:buNone/>
            </a:pPr>
            <a:r>
              <a:rPr lang="es-ES" b="1" i="0" baseline="30000" dirty="0">
                <a:solidFill>
                  <a:srgbClr val="000000"/>
                </a:solidFill>
                <a:effectLst/>
                <a:latin typeface="system-ui"/>
              </a:rPr>
              <a:t>     Hechos 8:4 </a:t>
            </a:r>
            <a:r>
              <a:rPr lang="es-ES" b="0" i="0" dirty="0">
                <a:solidFill>
                  <a:srgbClr val="000000"/>
                </a:solidFill>
                <a:effectLst/>
                <a:latin typeface="system-ui"/>
              </a:rPr>
              <a:t>Así que los que habían sido esparcidos iban predicando</a:t>
            </a:r>
            <a:r>
              <a:rPr lang="es-ES" b="0" i="0" baseline="30000" dirty="0">
                <a:solidFill>
                  <a:srgbClr val="000000"/>
                </a:solidFill>
                <a:effectLst/>
                <a:latin typeface="system-ui"/>
              </a:rPr>
              <a:t>[</a:t>
            </a:r>
            <a:r>
              <a:rPr lang="es-ES" b="0" i="0" baseline="30000" dirty="0">
                <a:solidFill>
                  <a:srgbClr val="4A4A4A"/>
                </a:solidFill>
                <a:effectLst/>
                <a:latin typeface="system-ui"/>
                <a:hlinkClick r:id="rId3" tooltip="See footnote a"/>
              </a:rPr>
              <a:t>a</a:t>
            </a:r>
            <a:r>
              <a:rPr lang="es-ES" b="0" i="0" baseline="30000" dirty="0">
                <a:solidFill>
                  <a:srgbClr val="000000"/>
                </a:solidFill>
                <a:effectLst/>
                <a:latin typeface="system-ui"/>
              </a:rPr>
              <a:t>]</a:t>
            </a:r>
            <a:r>
              <a:rPr lang="es-ES" b="0" i="0" dirty="0">
                <a:solidFill>
                  <a:srgbClr val="000000"/>
                </a:solidFill>
                <a:effectLst/>
                <a:latin typeface="system-ui"/>
              </a:rPr>
              <a:t> la      palabra. </a:t>
            </a:r>
            <a:r>
              <a:rPr lang="es-ES" b="1" i="0" baseline="30000" dirty="0">
                <a:solidFill>
                  <a:srgbClr val="000000"/>
                </a:solidFill>
                <a:effectLst/>
                <a:latin typeface="system-ui"/>
              </a:rPr>
              <a:t>5 </a:t>
            </a:r>
            <a:r>
              <a:rPr lang="es-ES" b="0" i="0" dirty="0">
                <a:solidFill>
                  <a:srgbClr val="000000"/>
                </a:solidFill>
                <a:effectLst/>
                <a:latin typeface="system-ui"/>
              </a:rPr>
              <a:t>Felipe, descendiendo a la ciudad de Samaria, les predicaba a Cristo</a:t>
            </a:r>
            <a:r>
              <a:rPr lang="es-ES" b="0" i="0" baseline="30000" dirty="0">
                <a:solidFill>
                  <a:srgbClr val="000000"/>
                </a:solidFill>
                <a:effectLst/>
                <a:latin typeface="system-ui"/>
              </a:rPr>
              <a:t>[</a:t>
            </a:r>
            <a:r>
              <a:rPr lang="es-ES" b="0" i="0" baseline="30000" dirty="0">
                <a:solidFill>
                  <a:srgbClr val="4A4A4A"/>
                </a:solidFill>
                <a:effectLst/>
                <a:latin typeface="system-ui"/>
                <a:hlinkClick r:id="rId4" tooltip="See footnote b"/>
              </a:rPr>
              <a:t>b</a:t>
            </a:r>
            <a:r>
              <a:rPr lang="es-ES" b="0" i="0" baseline="30000" dirty="0">
                <a:solidFill>
                  <a:srgbClr val="000000"/>
                </a:solidFill>
                <a:effectLst/>
                <a:latin typeface="system-ui"/>
              </a:rPr>
              <a:t>]</a:t>
            </a:r>
            <a:r>
              <a:rPr lang="es-ES" b="0" i="0" dirty="0">
                <a:solidFill>
                  <a:srgbClr val="000000"/>
                </a:solidFill>
                <a:effectLst/>
                <a:latin typeface="system-ui"/>
              </a:rPr>
              <a:t>. </a:t>
            </a:r>
            <a:r>
              <a:rPr lang="es-ES" b="1" i="0" baseline="30000" dirty="0">
                <a:solidFill>
                  <a:srgbClr val="000000"/>
                </a:solidFill>
                <a:effectLst/>
                <a:latin typeface="system-ui"/>
              </a:rPr>
              <a:t>6 </a:t>
            </a:r>
            <a:r>
              <a:rPr lang="es-ES" b="0" i="0" dirty="0">
                <a:solidFill>
                  <a:srgbClr val="000000"/>
                </a:solidFill>
                <a:effectLst/>
                <a:latin typeface="system-ui"/>
              </a:rPr>
              <a:t>Y las multitudes unánimes prestaban atención a lo que Felipe decía, al oír y ver las señales</a:t>
            </a:r>
            <a:r>
              <a:rPr lang="es-ES" b="0" i="0" baseline="30000" dirty="0">
                <a:solidFill>
                  <a:srgbClr val="000000"/>
                </a:solidFill>
                <a:effectLst/>
                <a:latin typeface="system-ui"/>
              </a:rPr>
              <a:t>[</a:t>
            </a:r>
            <a:r>
              <a:rPr lang="es-ES" b="0" i="0" baseline="30000" dirty="0">
                <a:solidFill>
                  <a:srgbClr val="4A4A4A"/>
                </a:solidFill>
                <a:effectLst/>
                <a:latin typeface="system-ui"/>
                <a:hlinkClick r:id="rId5" tooltip="See footnote c"/>
              </a:rPr>
              <a:t>c</a:t>
            </a:r>
            <a:r>
              <a:rPr lang="es-ES" b="0" i="0" baseline="30000" dirty="0">
                <a:solidFill>
                  <a:srgbClr val="000000"/>
                </a:solidFill>
                <a:effectLst/>
                <a:latin typeface="system-ui"/>
              </a:rPr>
              <a:t>]</a:t>
            </a:r>
            <a:r>
              <a:rPr lang="es-ES" b="0" i="0" dirty="0">
                <a:solidFill>
                  <a:srgbClr val="000000"/>
                </a:solidFill>
                <a:effectLst/>
                <a:latin typeface="system-ui"/>
              </a:rPr>
              <a:t> que hacía.</a:t>
            </a:r>
          </a:p>
          <a:p>
            <a:r>
              <a:rPr lang="es-ES" b="1" i="0" dirty="0">
                <a:solidFill>
                  <a:srgbClr val="0070C0"/>
                </a:solidFill>
                <a:effectLst/>
                <a:latin typeface="system-ui"/>
              </a:rPr>
              <a:t>ACCIÓN</a:t>
            </a:r>
            <a:r>
              <a:rPr lang="es-ES" b="1" i="0" dirty="0">
                <a:solidFill>
                  <a:srgbClr val="000000"/>
                </a:solidFill>
                <a:effectLst/>
                <a:latin typeface="system-ui"/>
              </a:rPr>
              <a:t>|TENER VOLUNTAD|PASIÓN|AMOR|</a:t>
            </a:r>
          </a:p>
          <a:p>
            <a:pPr marL="0" indent="0" algn="l">
              <a:buNone/>
            </a:pPr>
            <a:endParaRPr lang="es-ES" b="0" i="0" dirty="0">
              <a:solidFill>
                <a:srgbClr val="000000"/>
              </a:solidFill>
              <a:effectLst/>
              <a:latin typeface="system-ui"/>
            </a:endParaRPr>
          </a:p>
          <a:p>
            <a:endParaRPr lang="es-CO" b="1" dirty="0"/>
          </a:p>
        </p:txBody>
      </p:sp>
      <p:pic>
        <p:nvPicPr>
          <p:cNvPr id="5" name="Gráfico 4" descr="Cerebro con relleno sólido">
            <a:extLst>
              <a:ext uri="{FF2B5EF4-FFF2-40B4-BE49-F238E27FC236}">
                <a16:creationId xmlns:a16="http://schemas.microsoft.com/office/drawing/2014/main" id="{56FF8522-801A-4C39-9FCF-C87F1A97D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5833" y="1692321"/>
            <a:ext cx="914400" cy="914400"/>
          </a:xfrm>
          <a:prstGeom prst="rect">
            <a:avLst/>
          </a:prstGeom>
        </p:spPr>
      </p:pic>
      <p:pic>
        <p:nvPicPr>
          <p:cNvPr id="7" name="Gráfico 6" descr="Ejecutar con relleno sólido">
            <a:extLst>
              <a:ext uri="{FF2B5EF4-FFF2-40B4-BE49-F238E27FC236}">
                <a16:creationId xmlns:a16="http://schemas.microsoft.com/office/drawing/2014/main" id="{89CAE064-8700-42F7-9DE2-5BBE9C7A9D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69523" y="5319215"/>
            <a:ext cx="914400" cy="9144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B2D3901-4E51-4DA9-BB8E-F07E903078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4814" y="5767333"/>
            <a:ext cx="932563" cy="9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86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4EBE04-E67C-4E05-9DA5-563F01AFB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ACEPTAR SER PERSUADIDO PARA LA GRAN COMISIÓN</a:t>
            </a:r>
            <a:endParaRPr lang="es-CO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D88A9-470F-4C13-B97A-192946BDC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39567" cy="4351338"/>
          </a:xfrm>
        </p:spPr>
        <p:txBody>
          <a:bodyPr/>
          <a:lstStyle/>
          <a:p>
            <a:r>
              <a:rPr lang="es-ES" dirty="0"/>
              <a:t>PROPOSITO: Llegar a la comprensión del mandamiento para ir a la acción</a:t>
            </a:r>
          </a:p>
          <a:p>
            <a:r>
              <a:rPr lang="es-ES" dirty="0"/>
              <a:t>Colosenses 1.9 </a:t>
            </a:r>
            <a:r>
              <a:rPr lang="es-ES" b="0" i="0" dirty="0">
                <a:solidFill>
                  <a:srgbClr val="202124"/>
                </a:solidFill>
                <a:effectLst/>
                <a:latin typeface="Google Sans"/>
              </a:rPr>
              <a:t>Desde el momento en que supimos todo eso, no hemos dejado de orar por ustedes. </a:t>
            </a:r>
            <a:r>
              <a:rPr lang="es-ES" b="1" i="0" dirty="0">
                <a:solidFill>
                  <a:srgbClr val="202124"/>
                </a:solidFill>
                <a:effectLst/>
                <a:latin typeface="Google Sans"/>
              </a:rPr>
              <a:t>Y siempre le pedimos a Dios que puedan conocer su voluntad, y que tengan toda la sabiduría y la inteligencia que da el Espíritu Santo.( TLA)</a:t>
            </a:r>
          </a:p>
          <a:p>
            <a:pPr algn="l"/>
            <a:r>
              <a:rPr lang="es-ES" b="1" i="0" dirty="0">
                <a:effectLst/>
                <a:latin typeface="Inter"/>
              </a:rPr>
              <a:t>Colosenses 1:9 RVR1960</a:t>
            </a:r>
          </a:p>
          <a:p>
            <a:pPr algn="l"/>
            <a:r>
              <a:rPr lang="es-ES" b="0" i="0" dirty="0">
                <a:effectLst/>
                <a:latin typeface="Inter"/>
              </a:rPr>
              <a:t>Por lo cual también nosotros, desde el día que lo oímos, no cesamos de orar por vosotros, y de pedir que seáis llenos del conocimiento de su voluntad en toda sabiduría e inteligencia espiritual</a:t>
            </a:r>
          </a:p>
          <a:p>
            <a:endParaRPr lang="es-CO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5CC3D7-6537-4109-9CB1-C6C18585A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2173" y="4107692"/>
            <a:ext cx="873458" cy="8734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891C046-B954-4F81-8FBF-091CD5535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1473" y="5664636"/>
            <a:ext cx="1024653" cy="102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32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F9FFB2-4F3A-4282-BA45-8CBC59F63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PROMESA</a:t>
            </a:r>
          </a:p>
          <a:p>
            <a:r>
              <a:rPr lang="es-ES" b="0" i="0" dirty="0">
                <a:solidFill>
                  <a:srgbClr val="040C28"/>
                </a:solidFill>
                <a:effectLst/>
                <a:latin typeface="Google Sans"/>
              </a:rPr>
              <a:t>El fruto del justo es árbol de vida; Y el que gana</a:t>
            </a:r>
          </a:p>
          <a:p>
            <a:pPr marL="0" indent="0">
              <a:buNone/>
            </a:pPr>
            <a:r>
              <a:rPr lang="es-ES" dirty="0">
                <a:solidFill>
                  <a:srgbClr val="040C28"/>
                </a:solidFill>
                <a:latin typeface="Google Sans"/>
              </a:rPr>
              <a:t>  </a:t>
            </a:r>
            <a:r>
              <a:rPr lang="es-ES" b="0" i="0" dirty="0">
                <a:solidFill>
                  <a:srgbClr val="040C28"/>
                </a:solidFill>
                <a:effectLst/>
                <a:latin typeface="Google Sans"/>
              </a:rPr>
              <a:t> almas es sabio Proverbios 11.30</a:t>
            </a:r>
          </a:p>
          <a:p>
            <a:pPr marL="0" indent="0">
              <a:buNone/>
            </a:pPr>
            <a:r>
              <a:rPr lang="es-ES" b="1" dirty="0">
                <a:solidFill>
                  <a:srgbClr val="C00000"/>
                </a:solidFill>
                <a:latin typeface="Google Sans"/>
              </a:rPr>
              <a:t>EL SABIO PREDICA- TU PASIÓN HARÁ CONVERSOS</a:t>
            </a:r>
          </a:p>
          <a:p>
            <a:r>
              <a:rPr lang="es-ES" b="1" dirty="0">
                <a:solidFill>
                  <a:srgbClr val="040C28"/>
                </a:solidFill>
                <a:latin typeface="Google Sans"/>
              </a:rPr>
              <a:t>PROVERBIOS 13.13 </a:t>
            </a:r>
            <a:r>
              <a:rPr lang="es-ES" dirty="0">
                <a:solidFill>
                  <a:srgbClr val="202124"/>
                </a:solidFill>
                <a:latin typeface="Google Sans"/>
              </a:rPr>
              <a:t>-</a:t>
            </a:r>
            <a:r>
              <a:rPr lang="es-ES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r>
              <a:rPr lang="es-ES" b="0" i="0" dirty="0">
                <a:solidFill>
                  <a:srgbClr val="040C28"/>
                </a:solidFill>
                <a:effectLst/>
                <a:latin typeface="Google Sans"/>
              </a:rPr>
              <a:t>El que menosprecia la palabra</a:t>
            </a:r>
          </a:p>
          <a:p>
            <a:pPr marL="0" indent="0" algn="ctr">
              <a:buNone/>
            </a:pPr>
            <a:r>
              <a:rPr lang="es-ES" dirty="0">
                <a:solidFill>
                  <a:srgbClr val="040C28"/>
                </a:solidFill>
                <a:latin typeface="Google Sans"/>
              </a:rPr>
              <a:t>  </a:t>
            </a:r>
            <a:r>
              <a:rPr lang="es-ES" b="0" i="0" dirty="0">
                <a:solidFill>
                  <a:srgbClr val="040C28"/>
                </a:solidFill>
                <a:effectLst/>
                <a:latin typeface="Google Sans"/>
              </a:rPr>
              <a:t> perecerá por ello , pero el que teme el mandamiento será    recompensado.</a:t>
            </a:r>
            <a:endParaRPr lang="es-CO" b="1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56B5F8-22B5-4049-BA98-8941444A7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EL QUE GANA ALMAS ES SABIO</a:t>
            </a:r>
            <a:endParaRPr lang="es-CO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BCF05B-A96F-4610-A3A1-F651E605B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312" y="1690688"/>
            <a:ext cx="2664488" cy="26644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C2ACECB-BEEF-4044-AFEB-B62A0F88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8084" y="5440927"/>
            <a:ext cx="1051948" cy="105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26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E1D37-CD01-460E-94D9-966D2F8DD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OBEDIENCIA AL LLAMADO |OYENTES Y LUEGO PREDICADORES</a:t>
            </a:r>
            <a:endParaRPr lang="es-CO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72F033-4C47-43DC-9BE3-582BC0543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66863" cy="2746375"/>
          </a:xfrm>
        </p:spPr>
        <p:txBody>
          <a:bodyPr>
            <a:normAutofit lnSpcReduction="10000"/>
          </a:bodyPr>
          <a:lstStyle/>
          <a:p>
            <a:pPr algn="l"/>
            <a:r>
              <a:rPr lang="es-ES" b="0" i="0" dirty="0">
                <a:solidFill>
                  <a:srgbClr val="000000"/>
                </a:solidFill>
                <a:effectLst/>
                <a:latin typeface="system-ui"/>
              </a:rPr>
              <a:t>Mateo 4:19-22</a:t>
            </a:r>
          </a:p>
          <a:p>
            <a:pPr marL="0" indent="0" algn="ctr">
              <a:buNone/>
            </a:pPr>
            <a:r>
              <a:rPr lang="es-ES" b="1" i="0" baseline="30000" dirty="0">
                <a:solidFill>
                  <a:srgbClr val="000000"/>
                </a:solidFill>
                <a:effectLst/>
                <a:latin typeface="system-ui"/>
              </a:rPr>
              <a:t>19 </a:t>
            </a:r>
            <a:r>
              <a:rPr lang="es-ES" b="0" i="0" dirty="0">
                <a:solidFill>
                  <a:srgbClr val="000000"/>
                </a:solidFill>
                <a:effectLst/>
                <a:latin typeface="system-ui"/>
              </a:rPr>
              <a:t>Y les dijo: </a:t>
            </a:r>
            <a:r>
              <a:rPr lang="es-ES" b="0" i="0" dirty="0">
                <a:solidFill>
                  <a:srgbClr val="C00000"/>
                </a:solidFill>
                <a:effectLst/>
                <a:latin typeface="system-ui"/>
              </a:rPr>
              <a:t>Venid en pos de mí</a:t>
            </a:r>
            <a:r>
              <a:rPr lang="es-ES" b="0" i="0" dirty="0">
                <a:solidFill>
                  <a:srgbClr val="000000"/>
                </a:solidFill>
                <a:effectLst/>
                <a:latin typeface="system-ui"/>
              </a:rPr>
              <a:t>, y os haré pescadores de hombres. </a:t>
            </a:r>
            <a:r>
              <a:rPr lang="es-ES" b="1" i="0" baseline="30000" dirty="0">
                <a:solidFill>
                  <a:srgbClr val="000000"/>
                </a:solidFill>
                <a:effectLst/>
                <a:latin typeface="system-ui"/>
              </a:rPr>
              <a:t>20 </a:t>
            </a:r>
            <a:r>
              <a:rPr lang="es-ES" b="0" i="0" dirty="0">
                <a:solidFill>
                  <a:srgbClr val="000000"/>
                </a:solidFill>
                <a:effectLst/>
                <a:latin typeface="system-ui"/>
              </a:rPr>
              <a:t>Ellos entonces, dejando al instante las redes, le siguieron. </a:t>
            </a:r>
            <a:r>
              <a:rPr lang="es-ES" b="1" i="0" baseline="30000" dirty="0">
                <a:solidFill>
                  <a:srgbClr val="000000"/>
                </a:solidFill>
                <a:effectLst/>
                <a:latin typeface="system-ui"/>
              </a:rPr>
              <a:t>21 </a:t>
            </a:r>
            <a:r>
              <a:rPr lang="es-ES" b="0" i="0" dirty="0">
                <a:solidFill>
                  <a:srgbClr val="000000"/>
                </a:solidFill>
                <a:effectLst/>
                <a:latin typeface="system-ui"/>
              </a:rPr>
              <a:t>Pasando de allí, vio a otros dos hermanos, Jacobo hijo de Zebedeo, y Juan su hermano, en la barca con Zebedeo su padre, que remendaban sus redes; y los llamó. </a:t>
            </a:r>
            <a:r>
              <a:rPr lang="es-ES" b="1" i="0" baseline="30000" dirty="0">
                <a:solidFill>
                  <a:srgbClr val="000000"/>
                </a:solidFill>
                <a:effectLst/>
                <a:latin typeface="system-ui"/>
              </a:rPr>
              <a:t>22 </a:t>
            </a:r>
            <a:r>
              <a:rPr lang="es-ES" b="0" i="0" dirty="0">
                <a:solidFill>
                  <a:srgbClr val="000000"/>
                </a:solidFill>
                <a:effectLst/>
                <a:latin typeface="system-ui"/>
              </a:rPr>
              <a:t>Y ellos, dejando al instante la barca y a su padre, le siguieron( </a:t>
            </a:r>
            <a:r>
              <a:rPr lang="es-ES" b="1" i="0" dirty="0">
                <a:solidFill>
                  <a:srgbClr val="C00000"/>
                </a:solidFill>
                <a:effectLst/>
                <a:latin typeface="system-ui"/>
              </a:rPr>
              <a:t>EL HACER DE JESÚS ES CONTINUO</a:t>
            </a:r>
            <a:r>
              <a:rPr lang="es-ES" b="0" i="0" dirty="0">
                <a:solidFill>
                  <a:srgbClr val="000000"/>
                </a:solidFill>
                <a:effectLst/>
                <a:latin typeface="system-ui"/>
              </a:rPr>
              <a:t>)</a:t>
            </a: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D6FD77-1FB0-468F-BDCF-9D16363F5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033" y="985838"/>
            <a:ext cx="2085975" cy="14097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0D456CD-0E78-4B67-8DDD-7065C2076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16" y="4708478"/>
            <a:ext cx="6782937" cy="19652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6711BB2-E0F5-4C3C-8920-36C87FDDE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7267" y="5691116"/>
            <a:ext cx="982640" cy="9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765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977</Words>
  <Application>Microsoft Office PowerPoint</Application>
  <PresentationFormat>Panorámica</PresentationFormat>
  <Paragraphs>162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Arial</vt:lpstr>
      <vt:lpstr>Arial</vt:lpstr>
      <vt:lpstr>Calibri</vt:lpstr>
      <vt:lpstr>Calibri Light</vt:lpstr>
      <vt:lpstr>Google Sans</vt:lpstr>
      <vt:lpstr>Inter</vt:lpstr>
      <vt:lpstr>merriweather sans</vt:lpstr>
      <vt:lpstr>system-ui</vt:lpstr>
      <vt:lpstr>Tema de Office</vt:lpstr>
      <vt:lpstr>ACEPTAR SER PERSUADIDO</vt:lpstr>
      <vt:lpstr>Presentación de PowerPoint</vt:lpstr>
      <vt:lpstr>Presentación de PowerPoint</vt:lpstr>
      <vt:lpstr>Presentación de PowerPoint</vt:lpstr>
      <vt:lpstr>Presentación de PowerPoint</vt:lpstr>
      <vt:lpstr>ACCEDER: Ceder en el propio parecer, conviniendo con un dictamen o una idea de otro, o asociándose a un acuerdo.</vt:lpstr>
      <vt:lpstr>ACEPTAR SER PERSUADIDO PARA LA GRAN COMISIÓN</vt:lpstr>
      <vt:lpstr>EL QUE GANA ALMAS ES SABIO</vt:lpstr>
      <vt:lpstr>OBEDIENCIA AL LLAMADO |OYENTES Y LUEGO PREDICADORES</vt:lpstr>
      <vt:lpstr>PARA GANAR ALMAS DEBEMOS CONOCER LOS TIPOS DE TEMPERAMENTOS DE LAS PERSONAS</vt:lpstr>
      <vt:lpstr>TEMPERAMENTOS</vt:lpstr>
      <vt:lpstr>4 ACCIONES PARA GANAR ALMAS PARA CRISTO EL AMOR ES LA BASE, TANTO EL AGAPE COMO EL PHILEO</vt:lpstr>
      <vt:lpstr>EL TERRITORIO Y LA IDIOSINCRACIA</vt:lpstr>
      <vt:lpstr>EL TERRITORIO Y LA IDIOSINCRACIA| EL HOMBRE FUERTE DEL LUGAR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ACEPTAR SER PERSUADIDO</dc:title>
  <dc:creator>SARA ESTHER DE LA PEÑA RODRIGUEZ</dc:creator>
  <cp:lastModifiedBy>SARA ESTHER DE LA PEÑA RODRIGUEZ</cp:lastModifiedBy>
  <cp:revision>39</cp:revision>
  <dcterms:created xsi:type="dcterms:W3CDTF">2024-02-09T12:08:15Z</dcterms:created>
  <dcterms:modified xsi:type="dcterms:W3CDTF">2024-02-11T10:09:50Z</dcterms:modified>
</cp:coreProperties>
</file>